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89" r:id="rId8"/>
    <p:sldId id="264" r:id="rId9"/>
    <p:sldId id="265" r:id="rId10"/>
    <p:sldId id="266" r:id="rId11"/>
    <p:sldId id="267" r:id="rId12"/>
    <p:sldId id="268" r:id="rId13"/>
    <p:sldId id="297" r:id="rId14"/>
    <p:sldId id="269" r:id="rId15"/>
    <p:sldId id="270" r:id="rId16"/>
    <p:sldId id="271" r:id="rId17"/>
    <p:sldId id="272" r:id="rId18"/>
    <p:sldId id="273" r:id="rId19"/>
    <p:sldId id="274" r:id="rId20"/>
    <p:sldId id="291" r:id="rId21"/>
    <p:sldId id="292" r:id="rId22"/>
    <p:sldId id="293" r:id="rId23"/>
    <p:sldId id="275" r:id="rId24"/>
    <p:sldId id="276" r:id="rId25"/>
    <p:sldId id="277" r:id="rId26"/>
    <p:sldId id="290" r:id="rId27"/>
    <p:sldId id="294" r:id="rId28"/>
    <p:sldId id="282" r:id="rId29"/>
    <p:sldId id="280" r:id="rId30"/>
    <p:sldId id="278" r:id="rId31"/>
    <p:sldId id="295" r:id="rId32"/>
    <p:sldId id="285" r:id="rId33"/>
    <p:sldId id="286" r:id="rId34"/>
    <p:sldId id="287" r:id="rId35"/>
    <p:sldId id="296" r:id="rId36"/>
    <p:sldId id="288" r:id="rId37"/>
    <p:sldId id="298" r:id="rId38"/>
    <p:sldId id="299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8" autoAdjust="0"/>
  </p:normalViewPr>
  <p:slideViewPr>
    <p:cSldViewPr>
      <p:cViewPr varScale="1">
        <p:scale>
          <a:sx n="62" d="100"/>
          <a:sy n="62" d="100"/>
        </p:scale>
        <p:origin x="-32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0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5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5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0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40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华文行楷" pitchFamily="2" charset="-122"/>
                <a:ea typeface="华文行楷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8"/>
          </a:xfrm>
        </p:spPr>
        <p:txBody>
          <a:bodyPr/>
          <a:lstStyle>
            <a:lvl1pPr marL="342900" indent="-342900">
              <a:buFont typeface="Wingdings" pitchFamily="2" charset="2"/>
              <a:buChar char="Ø"/>
              <a:defRPr sz="2800" b="1">
                <a:latin typeface="黑体" pitchFamily="49" charset="-122"/>
                <a:ea typeface="黑体" pitchFamily="49" charset="-122"/>
              </a:defRPr>
            </a:lvl1pPr>
            <a:lvl2pPr marL="742950" indent="-285750">
              <a:buFont typeface="Wingdings" pitchFamily="2" charset="2"/>
              <a:buChar char="n"/>
              <a:defRPr sz="2800" b="1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defRPr>
            </a:lvl2pPr>
            <a:lvl3pPr marL="1143000" indent="-228600">
              <a:buFont typeface="Wingdings" pitchFamily="2" charset="2"/>
              <a:buChar char="u"/>
              <a:defRPr/>
            </a:lvl3pPr>
            <a:lvl4pPr marL="1600200" indent="-228600">
              <a:buFont typeface="Wingdings" pitchFamily="2" charset="2"/>
              <a:buChar char="ü"/>
              <a:defRPr/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51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369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89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58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25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0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18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A86B6-F172-4019-B266-69BB7C0E8A88}" type="datetimeFigureOut">
              <a:rPr lang="zh-CN" altLang="en-US" smtClean="0"/>
              <a:t>2014/1/1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F513D-DCEC-443B-AAFA-9A590AA7D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5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43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4.</a:t>
            </a:r>
            <a:r>
              <a:rPr lang="zh-CN" altLang="en-US" dirty="0" smtClean="0"/>
              <a:t>文字编辑</a:t>
            </a:r>
            <a:endParaRPr lang="en-US" altLang="zh-CN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2800" dirty="0" smtClean="0"/>
              <a:t>4</a:t>
            </a:r>
            <a:r>
              <a:rPr lang="zh-CN" altLang="en-US" sz="2800" dirty="0" smtClean="0"/>
              <a:t>、文字编辑 </a:t>
            </a:r>
            <a:endParaRPr lang="zh-CN" altLang="en-US" sz="2800" b="0" dirty="0" smtClean="0"/>
          </a:p>
          <a:p>
            <a:pPr lvl="1" eaLnBrk="1" hangingPunct="1"/>
            <a:r>
              <a:rPr lang="en-US" altLang="zh-CN" sz="2400" b="1" dirty="0" smtClean="0"/>
              <a:t>(1)</a:t>
            </a:r>
            <a:r>
              <a:rPr lang="zh-CN" altLang="en-US" sz="2400" b="1" dirty="0" smtClean="0"/>
              <a:t>文字输入 </a:t>
            </a:r>
          </a:p>
          <a:p>
            <a:pPr lvl="2" eaLnBrk="1" hangingPunct="1"/>
            <a:r>
              <a:rPr lang="zh-CN" altLang="en-US" sz="2000" b="1" dirty="0" smtClean="0"/>
              <a:t>光标（插入点）移动： </a:t>
            </a:r>
          </a:p>
          <a:p>
            <a:pPr lvl="3" eaLnBrk="1" hangingPunct="1"/>
            <a:r>
              <a:rPr lang="zh-CN" altLang="en-US" sz="1800" b="1" dirty="0" smtClean="0"/>
              <a:t>→、←、↑、↓、</a:t>
            </a:r>
            <a:r>
              <a:rPr lang="en-US" altLang="zh-CN" sz="1800" b="1" dirty="0" smtClean="0"/>
              <a:t>[Ctrl]+[Home]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[Ctrl]+[End]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[Home]</a:t>
            </a:r>
            <a:r>
              <a:rPr lang="zh-CN" altLang="en-US" sz="1800" b="1" dirty="0" smtClean="0"/>
              <a:t>、</a:t>
            </a:r>
            <a:r>
              <a:rPr lang="en-US" altLang="zh-CN" sz="1800" b="1" dirty="0" smtClean="0"/>
              <a:t>[End]; </a:t>
            </a:r>
          </a:p>
          <a:p>
            <a:pPr lvl="2" eaLnBrk="1" hangingPunct="1"/>
            <a:r>
              <a:rPr lang="zh-CN" altLang="en-US" sz="2000" b="1" dirty="0" smtClean="0"/>
              <a:t>文本输入法的切换： </a:t>
            </a:r>
          </a:p>
          <a:p>
            <a:pPr lvl="3" eaLnBrk="1" hangingPunct="1"/>
            <a:r>
              <a:rPr lang="en-US" altLang="zh-CN" sz="1800" b="1" dirty="0" smtClean="0"/>
              <a:t>[Ctrl]+[Space]: </a:t>
            </a:r>
            <a:r>
              <a:rPr lang="zh-CN" altLang="en-US" sz="1800" b="1" dirty="0" smtClean="0"/>
              <a:t>中西文输入法切换 </a:t>
            </a:r>
          </a:p>
          <a:p>
            <a:pPr lvl="3" eaLnBrk="1" hangingPunct="1"/>
            <a:r>
              <a:rPr lang="en-US" altLang="zh-CN" sz="1800" b="1" dirty="0" smtClean="0"/>
              <a:t>[Shift]+[Space]: </a:t>
            </a:r>
            <a:r>
              <a:rPr lang="zh-CN" altLang="en-US" sz="1800" b="1" dirty="0" smtClean="0"/>
              <a:t>全角与半角方式切换 </a:t>
            </a:r>
          </a:p>
          <a:p>
            <a:pPr lvl="3" eaLnBrk="1" hangingPunct="1"/>
            <a:r>
              <a:rPr lang="en-US" altLang="zh-CN" sz="1800" b="1" dirty="0" smtClean="0"/>
              <a:t>[Ctrl]+[Shift]: </a:t>
            </a:r>
            <a:r>
              <a:rPr lang="zh-CN" altLang="en-US" sz="1800" b="1" dirty="0" smtClean="0"/>
              <a:t>输入法之间切换 </a:t>
            </a:r>
          </a:p>
          <a:p>
            <a:pPr lvl="2" eaLnBrk="1" hangingPunct="1"/>
            <a:r>
              <a:rPr lang="zh-CN" altLang="en-US" sz="2000" b="1" dirty="0" smtClean="0"/>
              <a:t>回车键：段落结束符</a:t>
            </a:r>
          </a:p>
          <a:p>
            <a:pPr lvl="2" eaLnBrk="1" hangingPunct="1"/>
            <a:r>
              <a:rPr lang="zh-CN" altLang="en-US" sz="2000" b="1" dirty="0" smtClean="0"/>
              <a:t>插入特殊符号</a:t>
            </a:r>
            <a:endParaRPr lang="en-US" altLang="zh-CN" sz="2000" b="1" dirty="0" smtClean="0"/>
          </a:p>
          <a:p>
            <a:pPr lvl="3" eaLnBrk="1" hangingPunct="1"/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插入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选项卡</a:t>
            </a:r>
            <a:r>
              <a:rPr lang="en-US" altLang="zh-CN" sz="1600" b="1" dirty="0" smtClean="0"/>
              <a:t>——【</a:t>
            </a:r>
            <a:r>
              <a:rPr lang="zh-CN" altLang="en-US" sz="1600" b="1" dirty="0" smtClean="0"/>
              <a:t>符号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按钮，得到新的对话框。</a:t>
            </a:r>
          </a:p>
          <a:p>
            <a:pPr lvl="2" eaLnBrk="1" hangingPunct="1"/>
            <a:r>
              <a:rPr lang="zh-CN" altLang="en-US" sz="2000" b="1" dirty="0" smtClean="0"/>
              <a:t>输入方式的切换</a:t>
            </a:r>
            <a:endParaRPr lang="en-US" altLang="zh-CN" sz="2000" b="1" dirty="0" smtClean="0"/>
          </a:p>
          <a:p>
            <a:pPr lvl="3"/>
            <a:r>
              <a:rPr lang="zh-CN" altLang="en-US" sz="1600" b="1" dirty="0" smtClean="0"/>
              <a:t>插入与改写方式 命令：</a:t>
            </a:r>
            <a:r>
              <a:rPr lang="en-US" altLang="zh-CN" sz="1600" b="1" dirty="0" smtClean="0"/>
              <a:t>[Ins]; </a:t>
            </a:r>
          </a:p>
        </p:txBody>
      </p:sp>
    </p:spTree>
    <p:extLst>
      <p:ext uri="{BB962C8B-B14F-4D97-AF65-F5344CB8AC3E}">
        <p14:creationId xmlns:p14="http://schemas.microsoft.com/office/powerpoint/2010/main" val="183444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4.</a:t>
            </a:r>
            <a:r>
              <a:rPr lang="zh-CN" altLang="en-US" dirty="0" smtClean="0"/>
              <a:t>文字编辑</a:t>
            </a:r>
            <a:endParaRPr lang="en-US" altLang="zh-CN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CN" b="1" dirty="0" smtClean="0"/>
              <a:t>(2)</a:t>
            </a:r>
            <a:r>
              <a:rPr lang="zh-CN" altLang="en-US" b="1" dirty="0" smtClean="0"/>
              <a:t>文字的删除 </a:t>
            </a:r>
          </a:p>
          <a:p>
            <a:pPr lvl="2" eaLnBrk="1" hangingPunct="1"/>
            <a:r>
              <a:rPr lang="zh-CN" altLang="en-US" b="1" dirty="0" smtClean="0"/>
              <a:t>①</a:t>
            </a:r>
            <a:r>
              <a:rPr lang="en-US" altLang="zh-CN" b="1" dirty="0" smtClean="0"/>
              <a:t>&lt;Del&gt;</a:t>
            </a:r>
            <a:r>
              <a:rPr lang="zh-CN" altLang="en-US" b="1" dirty="0" smtClean="0"/>
              <a:t>键 </a:t>
            </a:r>
          </a:p>
          <a:p>
            <a:pPr lvl="2" eaLnBrk="1" hangingPunct="1"/>
            <a:r>
              <a:rPr lang="zh-CN" altLang="en-US" b="1" dirty="0" smtClean="0"/>
              <a:t>②</a:t>
            </a:r>
            <a:r>
              <a:rPr lang="en-US" altLang="zh-CN" b="1" dirty="0" smtClean="0"/>
              <a:t>&lt;</a:t>
            </a:r>
            <a:r>
              <a:rPr lang="en-US" altLang="zh-CN" b="1" dirty="0" err="1" smtClean="0"/>
              <a:t>BackSpace</a:t>
            </a:r>
            <a:r>
              <a:rPr lang="en-US" altLang="zh-CN" b="1" dirty="0" smtClean="0"/>
              <a:t>&gt;</a:t>
            </a:r>
            <a:r>
              <a:rPr lang="zh-CN" altLang="en-US" b="1" dirty="0" smtClean="0"/>
              <a:t>键   </a:t>
            </a:r>
          </a:p>
          <a:p>
            <a:pPr lvl="1" eaLnBrk="1" hangingPunct="1"/>
            <a:r>
              <a:rPr lang="zh-CN" altLang="en-US" b="1" dirty="0" smtClean="0"/>
              <a:t> </a:t>
            </a:r>
            <a:r>
              <a:rPr lang="en-US" altLang="zh-CN" b="1" dirty="0" smtClean="0"/>
              <a:t>(3)</a:t>
            </a:r>
            <a:r>
              <a:rPr lang="zh-CN" altLang="en-US" b="1" dirty="0" smtClean="0"/>
              <a:t>操作的撤销与重复 </a:t>
            </a:r>
          </a:p>
          <a:p>
            <a:pPr lvl="2" eaLnBrk="1" hangingPunct="1"/>
            <a:r>
              <a:rPr lang="zh-CN" altLang="en-US" b="1" dirty="0" smtClean="0"/>
              <a:t>如果对所做的操作后悔，可以使用命令</a:t>
            </a:r>
            <a:r>
              <a:rPr lang="en-US" altLang="zh-CN" b="1" dirty="0" smtClean="0"/>
              <a:t>&lt;Ctrl&gt;+Z;</a:t>
            </a:r>
          </a:p>
          <a:p>
            <a:pPr lvl="2" eaLnBrk="1" hangingPunct="1"/>
            <a:r>
              <a:rPr lang="zh-CN" altLang="en-US" b="1" dirty="0" smtClean="0"/>
              <a:t>单击</a:t>
            </a:r>
            <a:r>
              <a:rPr lang="zh-CN" altLang="en-US" b="1" dirty="0"/>
              <a:t>顶部</a:t>
            </a:r>
            <a:r>
              <a:rPr lang="zh-CN" altLang="en-US" b="1" dirty="0" smtClean="0"/>
              <a:t>工具栏中的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撤销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按钮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9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5.</a:t>
            </a:r>
            <a:r>
              <a:rPr lang="zh-CN" altLang="en-US" dirty="0" smtClean="0"/>
              <a:t>文本块的管理</a:t>
            </a:r>
            <a:endParaRPr lang="en-US" altLang="zh-CN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229600" cy="494116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3200" dirty="0" smtClean="0"/>
              <a:t>5</a:t>
            </a:r>
            <a:r>
              <a:rPr lang="zh-CN" altLang="en-US" sz="3200" dirty="0" smtClean="0"/>
              <a:t>、文本块管理 </a:t>
            </a:r>
            <a:endParaRPr lang="zh-CN" altLang="en-US" sz="3200" b="0" dirty="0" smtClean="0"/>
          </a:p>
          <a:p>
            <a:pPr lvl="1" eaLnBrk="1" hangingPunct="1"/>
            <a:r>
              <a:rPr lang="zh-CN" altLang="en-US" dirty="0" smtClean="0"/>
              <a:t> </a:t>
            </a:r>
            <a:r>
              <a:rPr lang="en-US" altLang="zh-CN" dirty="0" smtClean="0"/>
              <a:t>(1)</a:t>
            </a:r>
            <a:r>
              <a:rPr lang="zh-CN" altLang="en-US" dirty="0" smtClean="0"/>
              <a:t>文本块选择 </a:t>
            </a:r>
          </a:p>
          <a:p>
            <a:pPr lvl="2" eaLnBrk="1" hangingPunct="1"/>
            <a:r>
              <a:rPr lang="zh-CN" altLang="en-US" sz="2800" dirty="0" smtClean="0"/>
              <a:t>鼠标器指针指向要选中文字块的起始位置，然后在要选中的文字上拖动； </a:t>
            </a:r>
          </a:p>
          <a:p>
            <a:pPr lvl="2" eaLnBrk="1" hangingPunct="1"/>
            <a:r>
              <a:rPr lang="zh-CN" altLang="en-US" sz="2800" dirty="0" smtClean="0"/>
              <a:t>或者把插入点光标放在要选中文字块的起始位置，然后用</a:t>
            </a:r>
            <a:r>
              <a:rPr lang="en-US" altLang="zh-CN" sz="2800" dirty="0" smtClean="0"/>
              <a:t>[Shift]+</a:t>
            </a:r>
            <a:r>
              <a:rPr lang="zh-CN" altLang="en-US" sz="2800" dirty="0" smtClean="0"/>
              <a:t>箭头键； </a:t>
            </a:r>
          </a:p>
          <a:p>
            <a:pPr lvl="3" eaLnBrk="1" hangingPunct="1"/>
            <a:r>
              <a:rPr lang="zh-CN" altLang="en-US" sz="2800" dirty="0" smtClean="0"/>
              <a:t>如果想选择矩形块，在按住</a:t>
            </a:r>
            <a:r>
              <a:rPr lang="en-US" altLang="zh-CN" sz="2800" dirty="0" smtClean="0"/>
              <a:t>&lt;Alt&gt;</a:t>
            </a:r>
            <a:r>
              <a:rPr lang="zh-CN" altLang="en-US" sz="2800" dirty="0" smtClean="0"/>
              <a:t>键同时，以鼠标从左上角拖动到右下角。 </a:t>
            </a:r>
          </a:p>
          <a:p>
            <a:pPr lvl="2" eaLnBrk="1" hangingPunct="1"/>
            <a:r>
              <a:rPr lang="zh-CN" altLang="en-US" sz="2800" dirty="0" smtClean="0"/>
              <a:t>鼠标放在左侧：单击、双击、三击。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78829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文本块的管理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100000"/>
              </a:lnSpc>
            </a:pPr>
            <a:r>
              <a:rPr lang="en-US" altLang="zh-CN" sz="2400" dirty="0" smtClean="0"/>
              <a:t>(2)</a:t>
            </a:r>
            <a:r>
              <a:rPr lang="zh-CN" altLang="en-US" sz="2400" dirty="0" smtClean="0"/>
              <a:t>文本块的复制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A</a:t>
            </a:r>
            <a:r>
              <a:rPr lang="zh-CN" altLang="en-US" dirty="0" smtClean="0"/>
              <a:t>、选中需要的文字块 　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B</a:t>
            </a:r>
            <a:r>
              <a:rPr lang="zh-CN" altLang="en-US" dirty="0" smtClean="0"/>
              <a:t>、选择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复制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按钮（或</a:t>
            </a:r>
            <a:r>
              <a:rPr lang="en-US" altLang="zh-CN" dirty="0" smtClean="0"/>
              <a:t>[Ctrl]+C</a:t>
            </a:r>
            <a:r>
              <a:rPr lang="zh-CN" altLang="en-US" dirty="0" smtClean="0"/>
              <a:t>）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C</a:t>
            </a:r>
            <a:r>
              <a:rPr lang="zh-CN" altLang="en-US" dirty="0" smtClean="0"/>
              <a:t>、光标移到需要此文字的位置，选择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选项卡的</a:t>
            </a:r>
            <a:r>
              <a:rPr lang="en-US" altLang="zh-CN" dirty="0" smtClean="0"/>
              <a:t>【</a:t>
            </a:r>
            <a:r>
              <a:rPr lang="zh-CN" altLang="en-US" dirty="0" smtClean="0"/>
              <a:t>粘贴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按钮（或</a:t>
            </a:r>
            <a:r>
              <a:rPr lang="en-US" altLang="zh-CN" dirty="0" smtClean="0"/>
              <a:t>[Ctrl]+V</a:t>
            </a:r>
            <a:r>
              <a:rPr lang="zh-CN" altLang="en-US" dirty="0" smtClean="0"/>
              <a:t>）</a:t>
            </a:r>
            <a:r>
              <a:rPr lang="en-US" altLang="zh-CN" dirty="0" smtClean="0"/>
              <a:t>; </a:t>
            </a:r>
          </a:p>
          <a:p>
            <a:pPr lvl="1" eaLnBrk="1" hangingPunct="1">
              <a:lnSpc>
                <a:spcPct val="100000"/>
              </a:lnSpc>
            </a:pPr>
            <a:r>
              <a:rPr lang="en-US" altLang="zh-CN" sz="2400" dirty="0" smtClean="0"/>
              <a:t>(3)</a:t>
            </a:r>
            <a:r>
              <a:rPr lang="zh-CN" altLang="en-US" sz="2400" dirty="0" smtClean="0"/>
              <a:t>文本块的移动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A</a:t>
            </a:r>
            <a:r>
              <a:rPr lang="zh-CN" altLang="en-US" dirty="0" smtClean="0"/>
              <a:t>、选中需要的文字块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B</a:t>
            </a:r>
            <a:r>
              <a:rPr lang="zh-CN" altLang="en-US" dirty="0" smtClean="0"/>
              <a:t>、选择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剪切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（或</a:t>
            </a:r>
            <a:r>
              <a:rPr lang="en-US" altLang="zh-CN" dirty="0" smtClean="0"/>
              <a:t>[Ctrl]+X</a:t>
            </a:r>
            <a:r>
              <a:rPr lang="zh-CN" altLang="en-US" dirty="0" smtClean="0"/>
              <a:t>） </a:t>
            </a:r>
          </a:p>
          <a:p>
            <a:pPr lvl="2" eaLnBrk="1" hangingPunct="1">
              <a:lnSpc>
                <a:spcPct val="100000"/>
              </a:lnSpc>
            </a:pPr>
            <a:r>
              <a:rPr lang="en-US" altLang="zh-CN" dirty="0" smtClean="0"/>
              <a:t>C</a:t>
            </a:r>
            <a:r>
              <a:rPr lang="zh-CN" altLang="en-US" dirty="0" smtClean="0"/>
              <a:t>、光标移到需要此文字的位置，选择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smtClean="0"/>
              <a:t>】</a:t>
            </a:r>
            <a:r>
              <a:rPr lang="zh-CN" altLang="en-US" smtClean="0"/>
              <a:t>选项</a:t>
            </a:r>
            <a:r>
              <a:rPr lang="zh-CN" altLang="en-US" dirty="0" smtClean="0"/>
              <a:t>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粘贴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（或</a:t>
            </a:r>
            <a:r>
              <a:rPr lang="en-US" altLang="zh-CN" dirty="0" smtClean="0"/>
              <a:t>[Ctrl]+V</a:t>
            </a:r>
            <a:r>
              <a:rPr lang="zh-CN" altLang="en-US" dirty="0" smtClean="0"/>
              <a:t>）</a:t>
            </a:r>
            <a:r>
              <a:rPr lang="en-US" altLang="zh-CN" dirty="0" smtClean="0"/>
              <a:t>;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2613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6.</a:t>
            </a:r>
            <a:r>
              <a:rPr lang="zh-CN" altLang="en-US" dirty="0" smtClean="0"/>
              <a:t>文字的定位、查找与替换</a:t>
            </a:r>
            <a:endParaRPr lang="en-US" altLang="zh-CN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/>
              <a:t>6</a:t>
            </a:r>
            <a:r>
              <a:rPr lang="zh-CN" altLang="en-US" sz="2800" dirty="0" smtClean="0"/>
              <a:t>、文字查找与替换 </a:t>
            </a:r>
            <a:endParaRPr lang="zh-CN" altLang="en-US" sz="2800" b="0" dirty="0" smtClean="0"/>
          </a:p>
          <a:p>
            <a:pPr lvl="1" eaLnBrk="1" hangingPunct="1"/>
            <a:r>
              <a:rPr lang="en-US" altLang="zh-CN" sz="2400" b="1" dirty="0" smtClean="0"/>
              <a:t>(1)</a:t>
            </a:r>
            <a:r>
              <a:rPr lang="zh-CN" altLang="en-US" sz="2400" b="1" dirty="0" smtClean="0"/>
              <a:t>查找 </a:t>
            </a:r>
          </a:p>
          <a:p>
            <a:pPr lvl="2"/>
            <a:r>
              <a:rPr lang="zh-CN" altLang="en-US" sz="2000" b="1" dirty="0"/>
              <a:t>命令</a:t>
            </a:r>
            <a:endParaRPr lang="en-US" altLang="zh-CN" sz="2000" b="1" dirty="0" smtClean="0"/>
          </a:p>
          <a:p>
            <a:pPr lvl="3"/>
            <a:r>
              <a:rPr lang="zh-CN" altLang="en-US" sz="1600" b="1" dirty="0" smtClean="0"/>
              <a:t>选择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开始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选项卡</a:t>
            </a:r>
            <a:r>
              <a:rPr lang="en-US" altLang="zh-CN" sz="1600" b="1" dirty="0" smtClean="0"/>
              <a:t>——【</a:t>
            </a:r>
            <a:r>
              <a:rPr lang="zh-CN" altLang="en-US" sz="1600" b="1" dirty="0" smtClean="0"/>
              <a:t>查找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，弹出对话框。</a:t>
            </a:r>
            <a:endParaRPr lang="en-US" altLang="zh-CN" sz="1600" b="1" dirty="0" smtClean="0"/>
          </a:p>
          <a:p>
            <a:pPr lvl="2"/>
            <a:r>
              <a:rPr lang="zh-CN" altLang="en-US" sz="2000" b="1" dirty="0" smtClean="0"/>
              <a:t>设置</a:t>
            </a:r>
            <a:endParaRPr lang="en-US" altLang="zh-CN" sz="2000" b="1" dirty="0" smtClean="0"/>
          </a:p>
          <a:p>
            <a:pPr lvl="3"/>
            <a:r>
              <a:rPr lang="zh-CN" altLang="en-US" sz="1600" b="1" dirty="0" smtClean="0"/>
              <a:t>输入查找内容，</a:t>
            </a:r>
          </a:p>
          <a:p>
            <a:pPr lvl="3"/>
            <a:r>
              <a:rPr lang="zh-CN" altLang="en-US" sz="1600" b="1" dirty="0" smtClean="0"/>
              <a:t>说明搜索范围（向上、向下、全文），</a:t>
            </a:r>
          </a:p>
          <a:p>
            <a:pPr lvl="3"/>
            <a:r>
              <a:rPr lang="zh-CN" altLang="en-US" sz="1600" b="1" dirty="0" smtClean="0"/>
              <a:t>然后选择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查找下一个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，则在文章中找到第一个符合要求的字符串，并停留在那里。</a:t>
            </a:r>
          </a:p>
          <a:p>
            <a:pPr lvl="2" eaLnBrk="1" hangingPunct="1"/>
            <a:r>
              <a:rPr lang="zh-CN" altLang="en-US" sz="2000" b="1" dirty="0" smtClean="0"/>
              <a:t>可以继续</a:t>
            </a:r>
            <a:r>
              <a:rPr lang="en-US" altLang="zh-CN" sz="2000" b="1" dirty="0" smtClean="0"/>
              <a:t>【</a:t>
            </a:r>
            <a:r>
              <a:rPr lang="zh-CN" altLang="en-US" sz="2000" b="1" dirty="0" smtClean="0"/>
              <a:t>查找下一个</a:t>
            </a:r>
            <a:r>
              <a:rPr lang="en-US" altLang="zh-CN" sz="2000" b="1" dirty="0" smtClean="0"/>
              <a:t>】</a:t>
            </a:r>
            <a:r>
              <a:rPr lang="zh-CN" altLang="en-US" sz="2000" b="1" dirty="0" smtClean="0"/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84532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文字的定位、查找与替换</a:t>
            </a:r>
            <a:r>
              <a:rPr lang="zh-CN" altLang="en-US" b="0" dirty="0" smtClean="0"/>
              <a:t>　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altLang="zh-CN" sz="2400" b="1" dirty="0" smtClean="0"/>
              <a:t>(2)</a:t>
            </a:r>
            <a:r>
              <a:rPr lang="zh-CN" altLang="en-US" sz="2400" b="1" dirty="0" smtClean="0"/>
              <a:t>替换 </a:t>
            </a:r>
          </a:p>
          <a:p>
            <a:pPr lvl="2"/>
            <a:r>
              <a:rPr lang="zh-CN" altLang="en-US" sz="2000" b="1" dirty="0" smtClean="0"/>
              <a:t>命令</a:t>
            </a:r>
            <a:endParaRPr lang="en-US" altLang="zh-CN" sz="2000" b="1" dirty="0" smtClean="0"/>
          </a:p>
          <a:p>
            <a:pPr lvl="3"/>
            <a:r>
              <a:rPr lang="zh-CN" altLang="en-US" sz="1600" b="1" dirty="0" smtClean="0"/>
              <a:t>选择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开始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选项卡</a:t>
            </a:r>
            <a:r>
              <a:rPr lang="en-US" altLang="zh-CN" sz="1600" b="1" dirty="0" smtClean="0"/>
              <a:t>——【</a:t>
            </a:r>
            <a:r>
              <a:rPr lang="zh-CN" altLang="en-US" sz="1600" b="1" dirty="0" smtClean="0"/>
              <a:t>替换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，弹出对话框，</a:t>
            </a:r>
            <a:endParaRPr lang="en-US" altLang="zh-CN" sz="1600" b="1" dirty="0" smtClean="0"/>
          </a:p>
          <a:p>
            <a:pPr lvl="2"/>
            <a:r>
              <a:rPr lang="zh-CN" altLang="en-US" sz="2000" b="1" dirty="0" smtClean="0"/>
              <a:t>设置</a:t>
            </a:r>
            <a:endParaRPr lang="en-US" altLang="zh-CN" sz="2000" b="1" dirty="0" smtClean="0"/>
          </a:p>
          <a:p>
            <a:pPr lvl="3"/>
            <a:r>
              <a:rPr lang="zh-CN" altLang="en-US" sz="1600" b="1" dirty="0" smtClean="0"/>
              <a:t>在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查找内容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中输入将被替换掉的内容，</a:t>
            </a:r>
          </a:p>
          <a:p>
            <a:pPr lvl="3"/>
            <a:r>
              <a:rPr lang="zh-CN" altLang="en-US" sz="1600" b="1" dirty="0" smtClean="0"/>
              <a:t>在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替换为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中输入结果字符串，</a:t>
            </a:r>
          </a:p>
          <a:p>
            <a:pPr lvl="3"/>
            <a:r>
              <a:rPr lang="zh-CN" altLang="en-US" sz="1600" b="1" dirty="0" smtClean="0"/>
              <a:t>说明搜索范围（向上、向下、全文），然后选择是</a:t>
            </a:r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全部替换</a:t>
            </a:r>
            <a:r>
              <a:rPr lang="en-US" altLang="zh-CN" sz="1600" b="1" dirty="0" smtClean="0"/>
              <a:t>】</a:t>
            </a:r>
            <a:r>
              <a:rPr lang="zh-CN" altLang="en-US" sz="1600" b="1" dirty="0" smtClean="0"/>
              <a:t>，还是逐个替换。同时也可以说明是否需要区分大小写，区分全半角等等。 </a:t>
            </a:r>
          </a:p>
          <a:p>
            <a:pPr lvl="1" eaLnBrk="1" hangingPunct="1"/>
            <a:r>
              <a:rPr lang="en-US" altLang="zh-CN" sz="2400" b="1" dirty="0" smtClean="0"/>
              <a:t>(3)</a:t>
            </a:r>
            <a:r>
              <a:rPr lang="zh-CN" altLang="en-US" sz="2400" b="1" dirty="0" smtClean="0"/>
              <a:t>高级替换 </a:t>
            </a:r>
          </a:p>
          <a:p>
            <a:pPr lvl="2" eaLnBrk="1" hangingPunct="1"/>
            <a:r>
              <a:rPr lang="zh-CN" altLang="en-US" sz="2000" b="1" dirty="0" smtClean="0"/>
              <a:t>带有格式的替换： </a:t>
            </a:r>
          </a:p>
          <a:p>
            <a:pPr lvl="3" eaLnBrk="1" hangingPunct="1"/>
            <a:r>
              <a:rPr lang="zh-CN" altLang="en-US" sz="1800" b="1" dirty="0" smtClean="0"/>
              <a:t>在查找替换过程中，可以包含文字的格式。在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查找和替换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的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高级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窗口中，可以设置文字的颜色、大小等等格式信息；</a:t>
            </a:r>
          </a:p>
          <a:p>
            <a:pPr lvl="2" eaLnBrk="1" hangingPunct="1"/>
            <a:r>
              <a:rPr lang="zh-CN" altLang="en-US" sz="2000" b="1" dirty="0" smtClean="0"/>
              <a:t>带有特殊字符的替换     </a:t>
            </a:r>
            <a:r>
              <a:rPr lang="en-US" altLang="zh-CN" sz="2000" b="1" dirty="0" smtClean="0"/>
              <a:t>^P</a:t>
            </a:r>
            <a:r>
              <a:rPr lang="zh-CN" altLang="en-US" sz="2000" b="1" dirty="0" smtClean="0"/>
              <a:t>与</a:t>
            </a:r>
            <a:r>
              <a:rPr lang="en-US" altLang="zh-CN" sz="2000" b="1" dirty="0" smtClean="0"/>
              <a:t>^L </a:t>
            </a:r>
          </a:p>
        </p:txBody>
      </p:sp>
    </p:spTree>
    <p:extLst>
      <p:ext uri="{BB962C8B-B14F-4D97-AF65-F5344CB8AC3E}">
        <p14:creationId xmlns:p14="http://schemas.microsoft.com/office/powerpoint/2010/main" val="353846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7.</a:t>
            </a:r>
            <a:r>
              <a:rPr lang="zh-CN" altLang="en-US" dirty="0" smtClean="0"/>
              <a:t>设置文档格式</a:t>
            </a:r>
            <a:endParaRPr lang="en-US" altLang="zh-CN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9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7</a:t>
            </a:r>
            <a:r>
              <a:rPr lang="zh-CN" altLang="en-US" dirty="0" smtClean="0"/>
              <a:t>、设置文档格式（★★★★★） </a:t>
            </a:r>
            <a:endParaRPr lang="zh-CN" altLang="en-US" b="0" dirty="0" smtClean="0"/>
          </a:p>
          <a:p>
            <a:pPr lvl="1" eaLnBrk="1" hangingPunct="1"/>
            <a:r>
              <a:rPr lang="en-US" altLang="zh-CN" b="1" dirty="0" smtClean="0"/>
              <a:t>(1)</a:t>
            </a:r>
            <a:r>
              <a:rPr lang="zh-CN" altLang="en-US" b="1" dirty="0" smtClean="0"/>
              <a:t>设置字体、字型和字号 </a:t>
            </a:r>
          </a:p>
          <a:p>
            <a:pPr lvl="2" eaLnBrk="1" hangingPunct="1"/>
            <a:r>
              <a:rPr lang="zh-CN" altLang="en-US" b="1" dirty="0" smtClean="0"/>
              <a:t>选中要设置字体、字型和字号的文字 </a:t>
            </a:r>
            <a:endParaRPr lang="en-US" altLang="zh-CN" b="1" dirty="0" smtClean="0"/>
          </a:p>
          <a:p>
            <a:pPr lvl="2" eaLnBrk="1" hangingPunct="1"/>
            <a:r>
              <a:rPr lang="zh-CN" altLang="en-US" b="1" dirty="0" smtClean="0"/>
              <a:t>简单操作</a:t>
            </a:r>
          </a:p>
          <a:p>
            <a:pPr lvl="3"/>
            <a:r>
              <a:rPr lang="zh-CN" altLang="en-US" b="1" dirty="0" smtClean="0"/>
              <a:t>使用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开始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字体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区块中的格式栏，设置字体，字的大小，字的形式（粗体</a:t>
            </a:r>
            <a:r>
              <a:rPr lang="en-US" altLang="zh-CN" b="1" dirty="0" smtClean="0"/>
              <a:t>B</a:t>
            </a:r>
            <a:r>
              <a:rPr lang="zh-CN" altLang="en-US" b="1" dirty="0" smtClean="0"/>
              <a:t>，斜体</a:t>
            </a:r>
            <a:r>
              <a:rPr lang="en-US" altLang="zh-CN" b="1" dirty="0" smtClean="0"/>
              <a:t>I</a:t>
            </a:r>
            <a:r>
              <a:rPr lang="zh-CN" altLang="en-US" b="1" dirty="0" smtClean="0"/>
              <a:t>，或者加下划线</a:t>
            </a:r>
            <a:r>
              <a:rPr lang="en-US" altLang="zh-CN" b="1" dirty="0" smtClean="0"/>
              <a:t>U)</a:t>
            </a:r>
            <a:r>
              <a:rPr lang="zh-CN" altLang="en-US" b="1" dirty="0" smtClean="0"/>
              <a:t>。 </a:t>
            </a:r>
          </a:p>
          <a:p>
            <a:pPr lvl="2" eaLnBrk="1" hangingPunct="1"/>
            <a:r>
              <a:rPr lang="zh-CN" altLang="en-US" b="1" dirty="0" smtClean="0"/>
              <a:t>高级操作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利用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开始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字体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区块右下角的小箭头，弹出“字体”对话框，可以设置字体、字型和字号，以及字的颜色、字符之间的距离等等； </a:t>
            </a:r>
          </a:p>
        </p:txBody>
      </p:sp>
    </p:spTree>
    <p:extLst>
      <p:ext uri="{BB962C8B-B14F-4D97-AF65-F5344CB8AC3E}">
        <p14:creationId xmlns:p14="http://schemas.microsoft.com/office/powerpoint/2010/main" val="6835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7.</a:t>
            </a:r>
            <a:r>
              <a:rPr lang="zh-CN" altLang="en-US" dirty="0" smtClean="0"/>
              <a:t>设置文档格式</a:t>
            </a:r>
            <a:endParaRPr lang="en-US" altLang="zh-CN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/>
            <a:r>
              <a:rPr lang="en-US" altLang="zh-CN" sz="2600" b="1" dirty="0" smtClean="0"/>
              <a:t>(2)</a:t>
            </a:r>
            <a:r>
              <a:rPr lang="zh-CN" altLang="en-US" sz="2600" b="1" dirty="0" smtClean="0"/>
              <a:t>段落排版 </a:t>
            </a:r>
          </a:p>
          <a:p>
            <a:pPr lvl="2" eaLnBrk="1" hangingPunct="1"/>
            <a:r>
              <a:rPr lang="zh-CN" altLang="en-US" b="1" dirty="0" smtClean="0"/>
              <a:t>直接使用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开始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中的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段落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功能区设置</a:t>
            </a:r>
            <a:endParaRPr lang="en-US" altLang="zh-CN" b="1" dirty="0" smtClean="0"/>
          </a:p>
          <a:p>
            <a:pPr lvl="3"/>
            <a:r>
              <a:rPr lang="zh-CN" altLang="en-US" dirty="0" smtClean="0"/>
              <a:t>左齐、右齐、居中、和两端对齐。 </a:t>
            </a:r>
          </a:p>
          <a:p>
            <a:pPr lvl="3" eaLnBrk="1" hangingPunct="1"/>
            <a:r>
              <a:rPr lang="zh-CN" altLang="en-US" dirty="0" smtClean="0"/>
              <a:t> 项目符号、简单边框</a:t>
            </a:r>
          </a:p>
          <a:p>
            <a:pPr lvl="2" eaLnBrk="1" hangingPunct="1"/>
            <a:r>
              <a:rPr lang="zh-CN" altLang="en-US" b="1" dirty="0" smtClean="0"/>
              <a:t>利用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段落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对话框设置</a:t>
            </a:r>
            <a:endParaRPr lang="en-US" altLang="zh-CN" b="1" dirty="0" smtClean="0"/>
          </a:p>
          <a:p>
            <a:pPr lvl="3"/>
            <a:r>
              <a:rPr lang="zh-CN" altLang="en-US" dirty="0" smtClean="0"/>
              <a:t>利用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段落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功能区右下角的小箭头启动“段落”对话框。</a:t>
            </a:r>
          </a:p>
          <a:p>
            <a:pPr lvl="3" eaLnBrk="1" hangingPunct="1"/>
            <a:r>
              <a:rPr lang="zh-CN" altLang="en-US" dirty="0" smtClean="0"/>
              <a:t>行间距离；</a:t>
            </a:r>
            <a:endParaRPr lang="en-US" altLang="zh-CN" dirty="0" smtClean="0"/>
          </a:p>
          <a:p>
            <a:pPr lvl="3" eaLnBrk="1" hangingPunct="1"/>
            <a:r>
              <a:rPr lang="zh-CN" altLang="en-US" dirty="0" smtClean="0"/>
              <a:t>首行缩进；</a:t>
            </a:r>
          </a:p>
          <a:p>
            <a:pPr lvl="3" eaLnBrk="1" hangingPunct="1"/>
            <a:r>
              <a:rPr lang="zh-CN" altLang="en-US" dirty="0" smtClean="0"/>
              <a:t>悬挂缩进；</a:t>
            </a:r>
          </a:p>
          <a:p>
            <a:pPr lvl="3" eaLnBrk="1" hangingPunct="1"/>
            <a:r>
              <a:rPr lang="zh-CN" altLang="en-US" dirty="0" smtClean="0"/>
              <a:t>段前段后；</a:t>
            </a:r>
          </a:p>
          <a:p>
            <a:pPr lvl="2" eaLnBrk="1" hangingPunct="1"/>
            <a:r>
              <a:rPr lang="zh-CN" altLang="en-US" b="1" dirty="0" smtClean="0"/>
              <a:t>注意修改间距的单位：厘米、字符、磅</a:t>
            </a:r>
          </a:p>
        </p:txBody>
      </p:sp>
    </p:spTree>
    <p:extLst>
      <p:ext uri="{BB962C8B-B14F-4D97-AF65-F5344CB8AC3E}">
        <p14:creationId xmlns:p14="http://schemas.microsoft.com/office/powerpoint/2010/main" val="207974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dirty="0" smtClean="0"/>
              <a:t>7.</a:t>
            </a:r>
            <a:r>
              <a:rPr lang="zh-CN" altLang="en-US" dirty="0" smtClean="0"/>
              <a:t>设置文档格式</a:t>
            </a:r>
            <a:endParaRPr lang="en-US" altLang="zh-CN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16832"/>
            <a:ext cx="8229600" cy="4497401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400" b="1" dirty="0" smtClean="0"/>
              <a:t>(3)</a:t>
            </a:r>
            <a:r>
              <a:rPr lang="zh-CN" altLang="en-US" sz="2400" b="1" dirty="0" smtClean="0"/>
              <a:t>设置边框和底纹</a:t>
            </a:r>
            <a:endParaRPr lang="en-US" altLang="zh-CN" sz="2400" b="1" dirty="0" smtClean="0"/>
          </a:p>
          <a:p>
            <a:pPr lvl="2">
              <a:lnSpc>
                <a:spcPct val="90000"/>
              </a:lnSpc>
            </a:pPr>
            <a:r>
              <a:rPr lang="zh-CN" altLang="en-US" sz="2000" b="1" dirty="0" smtClean="0"/>
              <a:t>简单边框</a:t>
            </a:r>
            <a:endParaRPr lang="en-US" altLang="zh-CN" sz="2000" b="1" dirty="0" smtClean="0"/>
          </a:p>
          <a:p>
            <a:pPr lvl="3">
              <a:lnSpc>
                <a:spcPct val="90000"/>
              </a:lnSpc>
            </a:pPr>
            <a:r>
              <a:rPr lang="en-US" altLang="zh-CN" sz="1800" dirty="0" smtClean="0"/>
              <a:t>【</a:t>
            </a:r>
            <a:r>
              <a:rPr lang="zh-CN" altLang="en-US" sz="1800" dirty="0" smtClean="0"/>
              <a:t>开始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选项卡</a:t>
            </a:r>
            <a:r>
              <a:rPr lang="en-US" altLang="zh-CN" sz="1800" dirty="0" smtClean="0"/>
              <a:t>——【</a:t>
            </a:r>
            <a:r>
              <a:rPr lang="zh-CN" altLang="en-US" sz="1800" dirty="0" smtClean="0"/>
              <a:t>段落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功能区的“边框”或“填充”按钮</a:t>
            </a:r>
            <a:endParaRPr lang="en-US" altLang="zh-CN" sz="1800" dirty="0" smtClean="0"/>
          </a:p>
          <a:p>
            <a:pPr lvl="2">
              <a:lnSpc>
                <a:spcPct val="90000"/>
              </a:lnSpc>
            </a:pPr>
            <a:r>
              <a:rPr lang="zh-CN" altLang="en-US" sz="2000" b="1" dirty="0" smtClean="0"/>
              <a:t>高级边框</a:t>
            </a:r>
            <a:endParaRPr lang="en-US" altLang="zh-CN" sz="2000" b="1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</a:t>
            </a:r>
            <a:r>
              <a:rPr lang="en-US" altLang="zh-CN" dirty="0" smtClean="0"/>
              <a:t>——【</a:t>
            </a:r>
            <a:r>
              <a:rPr lang="zh-CN" altLang="en-US" dirty="0" smtClean="0"/>
              <a:t>段落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功能区的“边框”按钮右侧的下拉箭头，在下拉菜单中选择“边框和底纹”，打开对话框。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注意作用范围“文本”</a:t>
            </a:r>
            <a:r>
              <a:rPr lang="en-US" altLang="zh-CN" dirty="0" smtClean="0"/>
              <a:t>/</a:t>
            </a:r>
            <a:r>
              <a:rPr lang="zh-CN" altLang="en-US" dirty="0" smtClean="0"/>
              <a:t>“段落”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b="1" dirty="0" smtClean="0"/>
              <a:t>(4)</a:t>
            </a:r>
            <a:r>
              <a:rPr lang="zh-CN" altLang="en-US" b="1" dirty="0" smtClean="0"/>
              <a:t>格式刷的使用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dirty="0" smtClean="0"/>
              <a:t>光标放在带有正确格式的文本中；</a:t>
            </a:r>
            <a:endParaRPr lang="en-US" altLang="zh-CN" dirty="0" smtClean="0"/>
          </a:p>
          <a:p>
            <a:pPr lvl="2" eaLnBrk="1" hangingPunct="1">
              <a:lnSpc>
                <a:spcPct val="80000"/>
              </a:lnSpc>
            </a:pPr>
            <a:r>
              <a:rPr lang="zh-CN" altLang="en-US" dirty="0" smtClean="0"/>
              <a:t>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开始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中的“格式刷”按钮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dirty="0" smtClean="0"/>
              <a:t>在目标文本上拖动，应用格式刷</a:t>
            </a:r>
          </a:p>
        </p:txBody>
      </p:sp>
    </p:spTree>
    <p:extLst>
      <p:ext uri="{BB962C8B-B14F-4D97-AF65-F5344CB8AC3E}">
        <p14:creationId xmlns:p14="http://schemas.microsoft.com/office/powerpoint/2010/main" val="285282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7.</a:t>
            </a:r>
            <a:r>
              <a:rPr lang="zh-CN" altLang="en-US" dirty="0" smtClean="0"/>
              <a:t>设置文档格式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b="1" dirty="0" smtClean="0"/>
              <a:t>(4)</a:t>
            </a:r>
            <a:r>
              <a:rPr lang="zh-CN" altLang="en-US" b="1" dirty="0" smtClean="0"/>
              <a:t>分栏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b="1" dirty="0" smtClean="0"/>
              <a:t>  命令</a:t>
            </a:r>
            <a:endParaRPr lang="en-US" altLang="zh-CN" b="1" dirty="0" smtClean="0"/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先选择要分栏的段落，</a:t>
            </a:r>
            <a:endParaRPr lang="en-US" altLang="zh-CN" sz="1800" b="1" dirty="0" smtClean="0"/>
          </a:p>
          <a:p>
            <a:pPr lvl="3">
              <a:lnSpc>
                <a:spcPct val="90000"/>
              </a:lnSpc>
            </a:pP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页面布局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选项卡，选择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分栏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按钮</a:t>
            </a:r>
            <a:r>
              <a:rPr lang="en-US" altLang="zh-CN" sz="1800" b="1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zh-CN" altLang="en-US" sz="2800" b="1" dirty="0" smtClean="0"/>
              <a:t>设置</a:t>
            </a:r>
            <a:endParaRPr lang="en-US" altLang="zh-CN" sz="2800" b="1" dirty="0" smtClean="0"/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分栏属性：设置栏数目、每个栏宽。</a:t>
            </a:r>
          </a:p>
          <a:p>
            <a:pPr lvl="3">
              <a:lnSpc>
                <a:spcPct val="90000"/>
              </a:lnSpc>
            </a:pPr>
            <a:r>
              <a:rPr lang="zh-CN" altLang="en-US" sz="1800" b="1" dirty="0" smtClean="0"/>
              <a:t> 注意：分栏会自动增加分节符。不同栏数的分栏应该处于不同的节中。</a:t>
            </a:r>
          </a:p>
        </p:txBody>
      </p:sp>
    </p:spTree>
    <p:extLst>
      <p:ext uri="{BB962C8B-B14F-4D97-AF65-F5344CB8AC3E}">
        <p14:creationId xmlns:p14="http://schemas.microsoft.com/office/powerpoint/2010/main" val="309000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章  文字处理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Word2010</a:t>
            </a:r>
            <a:endParaRPr lang="zh-CN" alt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173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8</a:t>
            </a:r>
            <a:r>
              <a:rPr lang="en-US" altLang="zh-CN" dirty="0" smtClean="0"/>
              <a:t>.</a:t>
            </a:r>
            <a:r>
              <a:rPr lang="zh-CN" altLang="en-US" dirty="0" smtClean="0"/>
              <a:t>图文混排的知识</a:t>
            </a:r>
            <a:endParaRPr lang="en-US" altLang="zh-CN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85939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400" dirty="0" smtClean="0"/>
              <a:t>8</a:t>
            </a:r>
            <a:r>
              <a:rPr lang="zh-CN" altLang="en-US" sz="2400" dirty="0" smtClean="0"/>
              <a:t>、图文混排的知识 </a:t>
            </a:r>
            <a:endParaRPr lang="zh-CN" altLang="en-US" sz="2400" b="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CN" sz="2000" b="1" dirty="0" smtClean="0"/>
              <a:t>(1)</a:t>
            </a:r>
            <a:r>
              <a:rPr lang="zh-CN" altLang="en-US" sz="2000" b="1" dirty="0" smtClean="0"/>
              <a:t>在当前位置插入图形、图像等 </a:t>
            </a:r>
          </a:p>
          <a:p>
            <a:pPr lvl="2" eaLnBrk="1" hangingPunct="1">
              <a:lnSpc>
                <a:spcPct val="80000"/>
              </a:lnSpc>
            </a:pPr>
            <a:r>
              <a:rPr lang="zh-CN" altLang="en-US" sz="1800" dirty="0" smtClean="0"/>
              <a:t>方法</a:t>
            </a:r>
            <a:r>
              <a:rPr lang="en-US" altLang="zh-CN" sz="1800" dirty="0" smtClean="0"/>
              <a:t>1——</a:t>
            </a:r>
            <a:r>
              <a:rPr lang="zh-CN" altLang="en-US" sz="1800" dirty="0" smtClean="0"/>
              <a:t>插入图像文件</a:t>
            </a:r>
            <a:endParaRPr lang="en-US" altLang="zh-CN" sz="1800" dirty="0" smtClean="0"/>
          </a:p>
          <a:p>
            <a:pPr marL="1600200" marR="0" lvl="3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1400" b="1" dirty="0" smtClean="0"/>
              <a:t>在</a:t>
            </a:r>
            <a:r>
              <a:rPr lang="en-US" altLang="zh-CN" sz="1400" b="1" dirty="0" smtClean="0"/>
              <a:t>【</a:t>
            </a:r>
            <a:r>
              <a:rPr lang="zh-CN" altLang="en-US" sz="1400" b="1" dirty="0" smtClean="0"/>
              <a:t>插入</a:t>
            </a:r>
            <a:r>
              <a:rPr lang="en-US" altLang="zh-CN" sz="1400" b="1" dirty="0" smtClean="0"/>
              <a:t>】</a:t>
            </a:r>
            <a:r>
              <a:rPr lang="zh-CN" altLang="en-US" sz="1400" b="1" dirty="0" smtClean="0"/>
              <a:t>选项卡，单击</a:t>
            </a:r>
            <a:r>
              <a:rPr lang="en-US" altLang="zh-CN" sz="1400" b="1" dirty="0" smtClean="0"/>
              <a:t>【</a:t>
            </a:r>
            <a:r>
              <a:rPr lang="zh-CN" altLang="en-US" sz="1400" b="1" dirty="0" smtClean="0"/>
              <a:t>图片</a:t>
            </a:r>
            <a:r>
              <a:rPr lang="en-US" altLang="zh-CN" sz="1400" b="1" dirty="0" smtClean="0"/>
              <a:t>】</a:t>
            </a:r>
            <a:r>
              <a:rPr lang="zh-CN" altLang="en-US" sz="1400" b="1" dirty="0" smtClean="0"/>
              <a:t>按钮，</a:t>
            </a:r>
            <a:endParaRPr lang="en-US" altLang="zh-CN" sz="1400" b="1" dirty="0" smtClean="0"/>
          </a:p>
          <a:p>
            <a:pPr marL="1600200" marR="0" lvl="3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lang="zh-CN" altLang="en-US" sz="1400" b="1" dirty="0" smtClean="0"/>
              <a:t>系统提供一个打开文件窗口，按照对话框要求</a:t>
            </a:r>
            <a:r>
              <a:rPr lang="en-US" altLang="zh-CN" sz="1400" b="1" dirty="0" smtClean="0"/>
              <a:t>{</a:t>
            </a:r>
            <a:r>
              <a:rPr lang="zh-CN" altLang="en-US" sz="1400" b="1" dirty="0" smtClean="0"/>
              <a:t>回答图片文件名</a:t>
            </a:r>
            <a:r>
              <a:rPr lang="en-US" altLang="zh-CN" sz="1400" b="1" dirty="0" smtClean="0"/>
              <a:t>}</a:t>
            </a:r>
            <a:r>
              <a:rPr lang="zh-CN" altLang="en-US" sz="1400" b="1" dirty="0" smtClean="0"/>
              <a:t>，完成插入。</a:t>
            </a:r>
            <a:endParaRPr lang="en-US" altLang="zh-CN" sz="1400" b="1" dirty="0" smtClean="0"/>
          </a:p>
          <a:p>
            <a:pPr lvl="2">
              <a:lnSpc>
                <a:spcPct val="80000"/>
              </a:lnSpc>
            </a:pPr>
            <a:r>
              <a:rPr lang="zh-CN" altLang="en-US" sz="1800" dirty="0" smtClean="0"/>
              <a:t>方法</a:t>
            </a:r>
            <a:r>
              <a:rPr lang="en-US" altLang="zh-CN" sz="1800" dirty="0" smtClean="0"/>
              <a:t>2——</a:t>
            </a:r>
            <a:r>
              <a:rPr lang="zh-CN" altLang="en-US" sz="1800" dirty="0" smtClean="0"/>
              <a:t>插入剪贴画</a:t>
            </a:r>
            <a:endParaRPr lang="en-US" altLang="zh-CN" sz="1800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在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插入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选项卡，单击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剪贴画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按钮，</a:t>
            </a:r>
            <a:r>
              <a:rPr lang="zh-CN" altLang="en-US" sz="1400" b="1" dirty="0" smtClean="0"/>
              <a:t>从剪贴画面板选择特定的剪贴画。 </a:t>
            </a:r>
          </a:p>
          <a:p>
            <a:pPr lvl="2">
              <a:lnSpc>
                <a:spcPct val="80000"/>
              </a:lnSpc>
            </a:pPr>
            <a:r>
              <a:rPr lang="zh-CN" altLang="en-US" sz="1800" dirty="0" smtClean="0"/>
              <a:t>方法</a:t>
            </a:r>
            <a:r>
              <a:rPr lang="en-US" altLang="zh-CN" sz="1800" dirty="0" smtClean="0"/>
              <a:t>3——</a:t>
            </a:r>
            <a:r>
              <a:rPr lang="zh-CN" altLang="en-US" sz="1800" dirty="0" smtClean="0"/>
              <a:t> 插入艺术字</a:t>
            </a:r>
            <a:endParaRPr lang="en-US" altLang="zh-CN" sz="1800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在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插入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选项卡，单击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艺术字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按钮，选择“艺术字”类型，输入艺术字文字。</a:t>
            </a:r>
            <a:endParaRPr lang="en-US" altLang="zh-CN" sz="1400" dirty="0" smtClean="0"/>
          </a:p>
          <a:p>
            <a:pPr lvl="2">
              <a:lnSpc>
                <a:spcPct val="80000"/>
              </a:lnSpc>
            </a:pPr>
            <a:r>
              <a:rPr lang="zh-CN" altLang="en-US" sz="1800" b="1" dirty="0" smtClean="0"/>
              <a:t>方法</a:t>
            </a:r>
            <a:r>
              <a:rPr lang="en-US" altLang="zh-CN" sz="1800" b="1" dirty="0" smtClean="0"/>
              <a:t>4——</a:t>
            </a:r>
            <a:r>
              <a:rPr lang="zh-CN" altLang="en-US" sz="1800" b="1" dirty="0" smtClean="0"/>
              <a:t>插入形状</a:t>
            </a:r>
            <a:endParaRPr lang="en-US" altLang="zh-CN" sz="1800" b="1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在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插入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选项卡，单击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形状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按钮，</a:t>
            </a:r>
            <a:endParaRPr lang="en-US" altLang="zh-CN" sz="1400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选择某种形状，在主窗口拖动鼠标，绘制形状。</a:t>
            </a:r>
            <a:endParaRPr lang="en-US" altLang="zh-CN" sz="1400" b="1" dirty="0" smtClean="0"/>
          </a:p>
          <a:p>
            <a:pPr lvl="2">
              <a:lnSpc>
                <a:spcPct val="80000"/>
              </a:lnSpc>
            </a:pPr>
            <a:r>
              <a:rPr lang="zh-CN" altLang="en-US" sz="1800" b="1" dirty="0" smtClean="0"/>
              <a:t>方法</a:t>
            </a:r>
            <a:r>
              <a:rPr lang="en-US" altLang="zh-CN" sz="1800" b="1" dirty="0" smtClean="0"/>
              <a:t>5——</a:t>
            </a:r>
            <a:r>
              <a:rPr lang="zh-CN" altLang="en-US" sz="1800" b="1" dirty="0" smtClean="0"/>
              <a:t>插入</a:t>
            </a:r>
            <a:r>
              <a:rPr lang="en-US" altLang="zh-CN" sz="1800" b="1" dirty="0" err="1" smtClean="0"/>
              <a:t>SmartArt</a:t>
            </a:r>
            <a:endParaRPr lang="en-US" altLang="zh-CN" sz="1800" b="1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在</a:t>
            </a:r>
            <a:r>
              <a:rPr lang="en-US" altLang="zh-CN" sz="1400" dirty="0" smtClean="0"/>
              <a:t>【</a:t>
            </a:r>
            <a:r>
              <a:rPr lang="zh-CN" altLang="en-US" sz="1400" dirty="0" smtClean="0"/>
              <a:t>插入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选项卡，单击</a:t>
            </a:r>
            <a:r>
              <a:rPr lang="en-US" altLang="zh-CN" sz="1400" dirty="0" smtClean="0"/>
              <a:t>【</a:t>
            </a:r>
            <a:r>
              <a:rPr lang="en-US" altLang="zh-CN" sz="1400" dirty="0" err="1" smtClean="0"/>
              <a:t>SmartArt</a:t>
            </a:r>
            <a:r>
              <a:rPr lang="en-US" altLang="zh-CN" sz="1400" dirty="0" smtClean="0"/>
              <a:t>】</a:t>
            </a:r>
            <a:r>
              <a:rPr lang="zh-CN" altLang="en-US" sz="1400" dirty="0" smtClean="0"/>
              <a:t>按钮，</a:t>
            </a:r>
            <a:endParaRPr lang="en-US" altLang="zh-CN" sz="1400" dirty="0" smtClean="0"/>
          </a:p>
          <a:p>
            <a:pPr lvl="3">
              <a:lnSpc>
                <a:spcPct val="80000"/>
              </a:lnSpc>
            </a:pPr>
            <a:r>
              <a:rPr lang="zh-CN" altLang="en-US" sz="1400" dirty="0" smtClean="0"/>
              <a:t>选择某种</a:t>
            </a:r>
            <a:r>
              <a:rPr lang="en-US" altLang="zh-CN" sz="1400" dirty="0" err="1" smtClean="0"/>
              <a:t>SmartArt</a:t>
            </a:r>
            <a:r>
              <a:rPr lang="zh-CN" altLang="en-US" sz="1400" dirty="0" smtClean="0"/>
              <a:t>形状，在主窗口拖动鼠标，绘制形状。</a:t>
            </a:r>
            <a:endParaRPr lang="en-US" altLang="zh-CN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5048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8.</a:t>
            </a:r>
            <a:r>
              <a:rPr lang="zh-CN" altLang="en-US" dirty="0" smtClean="0"/>
              <a:t>图文混排知识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zh-CN" b="1" dirty="0" smtClean="0"/>
              <a:t>(2)</a:t>
            </a:r>
            <a:r>
              <a:rPr lang="zh-CN" altLang="en-US" b="1" dirty="0" smtClean="0"/>
              <a:t>设置图片格式  </a:t>
            </a:r>
          </a:p>
          <a:p>
            <a:pPr lvl="2" eaLnBrk="1" hangingPunct="1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 lvl="3"/>
            <a:r>
              <a:rPr lang="zh-CN" altLang="en-US" b="1" dirty="0" smtClean="0"/>
              <a:t>选定已经插入的图形；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在顶部出现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图片工具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格式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选项卡，利用功能区提供的按钮，设置图形的外观。</a:t>
            </a:r>
            <a:endParaRPr lang="en-US" altLang="zh-CN" b="1" dirty="0" smtClean="0"/>
          </a:p>
          <a:p>
            <a:pPr lvl="2" eaLnBrk="1" hangingPunct="1"/>
            <a:r>
              <a:rPr lang="zh-CN" altLang="en-US" sz="2800" b="1" dirty="0" smtClean="0"/>
              <a:t>方法</a:t>
            </a: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 lvl="3"/>
            <a:r>
              <a:rPr lang="zh-CN" altLang="en-US" b="1" dirty="0" smtClean="0"/>
              <a:t>鼠标单击选中刚刚插入的图片，右单击此图，然后从快捷菜单中选择命令项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设置图片格式</a:t>
            </a:r>
            <a:r>
              <a:rPr lang="en-US" altLang="zh-CN" b="1" dirty="0" smtClean="0"/>
              <a:t>】</a:t>
            </a:r>
          </a:p>
          <a:p>
            <a:pPr lvl="3"/>
            <a:r>
              <a:rPr lang="zh-CN" altLang="en-US" b="1" dirty="0" smtClean="0"/>
              <a:t>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设置图片格式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对话框中，对图片的彩色、线条进行精确调整。</a:t>
            </a:r>
            <a:endParaRPr lang="en-US" altLang="zh-CN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5792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</a:t>
            </a:r>
            <a:r>
              <a:rPr lang="zh-CN" altLang="en-US" dirty="0" smtClean="0"/>
              <a:t>图文混排的知识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CN" dirty="0" smtClean="0"/>
              <a:t>(3)</a:t>
            </a:r>
            <a:r>
              <a:rPr lang="zh-CN" altLang="en-US" dirty="0" smtClean="0"/>
              <a:t>对插入形状（或剪贴画）的处理</a:t>
            </a:r>
            <a:endParaRPr lang="en-US" altLang="zh-CN" dirty="0" smtClean="0"/>
          </a:p>
          <a:p>
            <a:pPr lvl="2">
              <a:lnSpc>
                <a:spcPct val="80000"/>
              </a:lnSpc>
            </a:pPr>
            <a:r>
              <a:rPr lang="zh-CN" altLang="en-US" sz="2000" b="1" dirty="0" smtClean="0"/>
              <a:t>图形的组合</a:t>
            </a:r>
            <a:endParaRPr lang="en-US" altLang="zh-CN" sz="2000" b="1" dirty="0" smtClean="0"/>
          </a:p>
          <a:p>
            <a:pPr lvl="3">
              <a:lnSpc>
                <a:spcPct val="80000"/>
              </a:lnSpc>
            </a:pPr>
            <a:r>
              <a:rPr lang="zh-CN" altLang="en-US" sz="1800" b="1" dirty="0" smtClean="0"/>
              <a:t>选择多个图形，右单击</a:t>
            </a:r>
            <a:r>
              <a:rPr lang="en-US" altLang="zh-CN" sz="1800" b="1" dirty="0" smtClean="0"/>
              <a:t>——</a:t>
            </a:r>
            <a:r>
              <a:rPr lang="zh-CN" altLang="en-US" sz="1800" b="1" dirty="0" smtClean="0"/>
              <a:t>“组合”</a:t>
            </a:r>
            <a:endParaRPr lang="en-US" altLang="zh-CN" sz="1800" b="1" dirty="0" smtClean="0"/>
          </a:p>
          <a:p>
            <a:pPr lvl="2">
              <a:lnSpc>
                <a:spcPct val="80000"/>
              </a:lnSpc>
            </a:pPr>
            <a:r>
              <a:rPr lang="zh-CN" altLang="en-US" sz="2000" b="1" dirty="0" smtClean="0"/>
              <a:t>图形的“取消组合”</a:t>
            </a:r>
            <a:endParaRPr lang="en-US" altLang="zh-CN" sz="2000" b="1" dirty="0" smtClean="0"/>
          </a:p>
          <a:p>
            <a:pPr lvl="3">
              <a:lnSpc>
                <a:spcPct val="80000"/>
              </a:lnSpc>
            </a:pPr>
            <a:r>
              <a:rPr lang="zh-CN" altLang="en-US" sz="1800" b="1" dirty="0" smtClean="0"/>
              <a:t>选择某个已经组合的图形，右单击</a:t>
            </a:r>
            <a:r>
              <a:rPr lang="en-US" altLang="zh-CN" sz="1800" b="1" dirty="0" smtClean="0"/>
              <a:t>——</a:t>
            </a:r>
            <a:r>
              <a:rPr lang="zh-CN" altLang="en-US" sz="1800" b="1" dirty="0" smtClean="0"/>
              <a:t>“组合”</a:t>
            </a:r>
            <a:r>
              <a:rPr lang="en-US" altLang="zh-CN" sz="1800" b="1" dirty="0" smtClean="0"/>
              <a:t>——</a:t>
            </a:r>
            <a:r>
              <a:rPr lang="zh-CN" altLang="en-US" sz="1800" b="1" dirty="0" smtClean="0"/>
              <a:t>“取消组合”</a:t>
            </a:r>
            <a:endParaRPr lang="en-US" altLang="zh-CN" b="1" dirty="0" smtClean="0"/>
          </a:p>
          <a:p>
            <a:pPr lvl="1">
              <a:lnSpc>
                <a:spcPct val="80000"/>
              </a:lnSpc>
            </a:pPr>
            <a:r>
              <a:rPr lang="en-US" altLang="zh-CN" dirty="0" smtClean="0"/>
              <a:t>(4)</a:t>
            </a:r>
            <a:r>
              <a:rPr lang="zh-CN" altLang="en-US" dirty="0" smtClean="0"/>
              <a:t>插入文本框</a:t>
            </a:r>
            <a:endParaRPr lang="en-US" altLang="zh-CN" dirty="0" smtClean="0"/>
          </a:p>
          <a:p>
            <a:pPr lvl="2">
              <a:lnSpc>
                <a:spcPct val="80000"/>
              </a:lnSpc>
            </a:pPr>
            <a:r>
              <a:rPr lang="zh-CN" altLang="en-US" b="1" dirty="0" smtClean="0"/>
              <a:t>价值</a:t>
            </a:r>
            <a:endParaRPr lang="en-US" altLang="zh-CN" b="1" dirty="0" smtClean="0"/>
          </a:p>
          <a:p>
            <a:pPr lvl="3">
              <a:lnSpc>
                <a:spcPct val="80000"/>
              </a:lnSpc>
            </a:pPr>
            <a:r>
              <a:rPr lang="zh-CN" altLang="en-US" b="1" dirty="0" smtClean="0"/>
              <a:t>利用文本框可以方便地指定要插入信息的存放位置</a:t>
            </a:r>
            <a:endParaRPr lang="en-US" altLang="zh-CN" b="1" dirty="0" smtClean="0"/>
          </a:p>
          <a:p>
            <a:pPr lvl="3">
              <a:lnSpc>
                <a:spcPct val="80000"/>
              </a:lnSpc>
            </a:pPr>
            <a:r>
              <a:rPr lang="zh-CN" altLang="en-US" b="1" dirty="0" smtClean="0"/>
              <a:t>文本框可实现版面的区块化、模块化</a:t>
            </a:r>
            <a:endParaRPr lang="en-US" altLang="zh-CN" b="1" dirty="0" smtClean="0"/>
          </a:p>
          <a:p>
            <a:pPr lvl="2">
              <a:lnSpc>
                <a:spcPct val="80000"/>
              </a:lnSpc>
            </a:pPr>
            <a:r>
              <a:rPr lang="zh-CN" altLang="en-US" b="1" dirty="0" smtClean="0"/>
              <a:t>方法</a:t>
            </a:r>
            <a:endParaRPr lang="en-US" altLang="zh-CN" b="1" dirty="0" smtClean="0"/>
          </a:p>
          <a:p>
            <a:pPr lvl="3">
              <a:lnSpc>
                <a:spcPct val="80000"/>
              </a:lnSpc>
            </a:pPr>
            <a:r>
              <a:rPr lang="en-US" altLang="zh-CN" b="1" dirty="0"/>
              <a:t>【</a:t>
            </a:r>
            <a:r>
              <a:rPr lang="zh-CN" altLang="en-US" b="1" dirty="0" smtClean="0"/>
              <a:t>插入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</a:t>
            </a:r>
            <a:r>
              <a:rPr lang="en-US" altLang="zh-CN" b="1" dirty="0" smtClean="0"/>
              <a:t>——【</a:t>
            </a:r>
            <a:r>
              <a:rPr lang="zh-CN" altLang="en-US" b="1" dirty="0" smtClean="0"/>
              <a:t>文本框</a:t>
            </a:r>
            <a:r>
              <a:rPr lang="en-US" altLang="zh-CN" b="1" dirty="0" smtClean="0"/>
              <a:t>】</a:t>
            </a:r>
          </a:p>
          <a:p>
            <a:pPr lvl="3">
              <a:lnSpc>
                <a:spcPct val="80000"/>
              </a:lnSpc>
            </a:pPr>
            <a:r>
              <a:rPr lang="zh-CN" altLang="en-US" b="1" dirty="0" smtClean="0"/>
              <a:t>在页面上拖动鼠标，绘制文本框</a:t>
            </a:r>
            <a:endParaRPr lang="en-US" altLang="zh-CN" b="1" dirty="0" smtClean="0"/>
          </a:p>
          <a:p>
            <a:pPr lvl="2" eaLnBrk="1" hangingPunct="1">
              <a:lnSpc>
                <a:spcPct val="80000"/>
              </a:lnSpc>
              <a:buNone/>
            </a:pPr>
            <a:r>
              <a:rPr lang="en-US" altLang="zh-CN" dirty="0" smtClean="0"/>
              <a:t>	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04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en-US" altLang="zh-CN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dirty="0" smtClean="0"/>
              <a:t>9</a:t>
            </a:r>
            <a:r>
              <a:rPr lang="zh-CN" altLang="en-US" dirty="0" smtClean="0"/>
              <a:t>、表格处理</a:t>
            </a:r>
            <a:endParaRPr lang="zh-CN" altLang="en-US" b="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b="1" dirty="0" smtClean="0"/>
              <a:t>(1)</a:t>
            </a:r>
            <a:r>
              <a:rPr lang="zh-CN" altLang="en-US" b="1" dirty="0" smtClean="0"/>
              <a:t>插入表格的命令： 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dirty="0" smtClean="0"/>
              <a:t>方法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】【</a:t>
            </a:r>
            <a:r>
              <a:rPr lang="zh-CN" altLang="en-US" dirty="0" smtClean="0"/>
              <a:t>表格</a:t>
            </a:r>
            <a:r>
              <a:rPr lang="en-US" altLang="zh-CN" dirty="0" smtClean="0"/>
              <a:t>】</a:t>
            </a:r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直接拖动，选择适合列数和行数的表格</a:t>
            </a:r>
            <a:endParaRPr lang="en-US" altLang="zh-CN" dirty="0" smtClean="0"/>
          </a:p>
          <a:p>
            <a:pPr lvl="2">
              <a:lnSpc>
                <a:spcPct val="90000"/>
              </a:lnSpc>
            </a:pPr>
            <a:r>
              <a:rPr lang="zh-CN" altLang="en-US" dirty="0" smtClean="0"/>
              <a:t>方法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en-US" altLang="zh-CN" dirty="0"/>
              <a:t>【</a:t>
            </a:r>
            <a:r>
              <a:rPr lang="zh-CN" altLang="en-US" dirty="0"/>
              <a:t>插入</a:t>
            </a:r>
            <a:r>
              <a:rPr lang="en-US" altLang="zh-CN" dirty="0"/>
              <a:t>】【</a:t>
            </a:r>
            <a:r>
              <a:rPr lang="zh-CN" altLang="en-US" dirty="0"/>
              <a:t>表格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</a:t>
            </a:r>
            <a:endParaRPr lang="en-US" altLang="zh-CN" dirty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在下拉列表中选择“插入表格”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弹出对话框：</a:t>
            </a:r>
            <a:r>
              <a:rPr lang="en-US" altLang="zh-CN" dirty="0" smtClean="0"/>
              <a:t>{</a:t>
            </a:r>
            <a:r>
              <a:rPr lang="zh-CN" altLang="en-US" dirty="0" smtClean="0"/>
              <a:t>回答表格的列数和行数</a:t>
            </a:r>
            <a:r>
              <a:rPr lang="en-US" altLang="zh-CN" dirty="0" smtClean="0"/>
              <a:t>}【</a:t>
            </a:r>
            <a:r>
              <a:rPr lang="zh-CN" altLang="en-US" dirty="0" smtClean="0"/>
              <a:t>确定</a:t>
            </a:r>
            <a:r>
              <a:rPr lang="en-US" altLang="zh-CN" dirty="0" smtClean="0"/>
              <a:t>】 </a:t>
            </a:r>
          </a:p>
        </p:txBody>
      </p:sp>
    </p:spTree>
    <p:extLst>
      <p:ext uri="{BB962C8B-B14F-4D97-AF65-F5344CB8AC3E}">
        <p14:creationId xmlns:p14="http://schemas.microsoft.com/office/powerpoint/2010/main" val="172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b="1" dirty="0" smtClean="0"/>
              <a:t>(2)</a:t>
            </a:r>
            <a:r>
              <a:rPr lang="zh-CN" altLang="en-US" b="1" dirty="0" smtClean="0"/>
              <a:t>关于表格的操作</a:t>
            </a:r>
          </a:p>
          <a:p>
            <a:pPr lvl="2" eaLnBrk="1" hangingPunct="1">
              <a:lnSpc>
                <a:spcPct val="120000"/>
              </a:lnSpc>
            </a:pPr>
            <a:r>
              <a:rPr lang="zh-CN" altLang="en-US" dirty="0" smtClean="0"/>
              <a:t>含义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对于表格的操作，既可以借助于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表格工具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功能区，也可以借助于右单击启动操作对话框实现。</a:t>
            </a:r>
            <a:endParaRPr lang="en-US" altLang="zh-CN" dirty="0" smtClean="0"/>
          </a:p>
          <a:p>
            <a:pPr lvl="2" eaLnBrk="1" hangingPunct="1">
              <a:lnSpc>
                <a:spcPct val="120000"/>
              </a:lnSpc>
            </a:pPr>
            <a:r>
              <a:rPr lang="zh-CN" altLang="en-US" dirty="0" smtClean="0"/>
              <a:t>常规方法：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光标放在表格内部，此时出现新选项卡“表格工具”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】【</a:t>
            </a:r>
            <a:r>
              <a:rPr lang="zh-CN" altLang="en-US" dirty="0" smtClean="0"/>
              <a:t>布局</a:t>
            </a:r>
            <a:r>
              <a:rPr lang="en-US" altLang="zh-CN" dirty="0" smtClean="0"/>
              <a:t>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4">
              <a:lnSpc>
                <a:spcPct val="12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表格工具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设计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功能区中，可选择表格样式。</a:t>
            </a:r>
            <a:endParaRPr lang="en-US" altLang="zh-CN" dirty="0" smtClean="0"/>
          </a:p>
          <a:p>
            <a:pPr lvl="4">
              <a:lnSpc>
                <a:spcPct val="120000"/>
              </a:lnSpc>
            </a:pP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在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【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表格工具</a:t>
            </a:r>
            <a:r>
              <a:rPr lang="en-US" altLang="zh-CN" sz="2000" kern="1200" dirty="0" smtClean="0">
                <a:solidFill>
                  <a:schemeClr val="tx1"/>
                </a:solidFill>
                <a:effectLst/>
                <a:latin typeface="+mn-ea"/>
              </a:rPr>
              <a:t>-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设计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】</a:t>
            </a:r>
            <a:r>
              <a:rPr lang="zh-CN" altLang="en-US" sz="2000" kern="1200" dirty="0" smtClean="0">
                <a:solidFill>
                  <a:schemeClr val="tx1"/>
                </a:solidFill>
                <a:effectLst/>
                <a:latin typeface="+mn-ea"/>
              </a:rPr>
              <a:t>中，不仅可以选择表格样式，还可以直接绘制表格。</a:t>
            </a:r>
            <a:endParaRPr lang="en-US" altLang="zh-CN" sz="3600" dirty="0" smtClean="0">
              <a:latin typeface="+mn-ea"/>
            </a:endParaRPr>
          </a:p>
          <a:p>
            <a:pPr lvl="4">
              <a:lnSpc>
                <a:spcPct val="12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表格工具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中，利用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布局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修改表格的内部结构。</a:t>
            </a:r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当光标在表格内部时，右单击鼠标后会弹出快捷菜单，可选择菜单项，打开对话框，完成各种设置。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52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en-US" altLang="zh-CN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772815"/>
            <a:ext cx="8229600" cy="4539087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600" b="1" dirty="0" smtClean="0"/>
              <a:t>(3)</a:t>
            </a:r>
            <a:r>
              <a:rPr lang="zh-CN" altLang="en-US" sz="2600" b="1" dirty="0" smtClean="0"/>
              <a:t>设置表格的外观</a:t>
            </a:r>
            <a:endParaRPr lang="en-US" altLang="zh-CN" sz="2600" b="1" dirty="0" smtClean="0"/>
          </a:p>
          <a:p>
            <a:pPr lvl="2">
              <a:lnSpc>
                <a:spcPct val="90000"/>
              </a:lnSpc>
            </a:pPr>
            <a:r>
              <a:rPr lang="zh-CN" altLang="en-US" b="1" dirty="0" smtClean="0"/>
              <a:t>直接利用内置的表格样式</a:t>
            </a:r>
            <a:endParaRPr lang="en-US" altLang="zh-CN" b="1" dirty="0" smtClean="0"/>
          </a:p>
          <a:p>
            <a:pPr lvl="3"/>
            <a:r>
              <a:rPr lang="zh-CN" altLang="en-US" sz="2100" b="1" dirty="0" smtClean="0"/>
              <a:t>含义</a:t>
            </a:r>
            <a:endParaRPr lang="en-US" altLang="en-US" sz="2100" b="1" dirty="0" smtClean="0"/>
          </a:p>
          <a:p>
            <a:pPr lvl="4">
              <a:lnSpc>
                <a:spcPct val="90000"/>
              </a:lnSpc>
            </a:pPr>
            <a:r>
              <a:rPr lang="en-US" altLang="en-US" sz="2100" dirty="0" smtClean="0"/>
              <a:t>Word2010</a:t>
            </a:r>
            <a:r>
              <a:rPr lang="zh-CN" altLang="en-US" sz="2100" dirty="0" smtClean="0"/>
              <a:t>内置了许多样式，供表格使用，直接改变外观</a:t>
            </a:r>
            <a:endParaRPr lang="en-US" altLang="en-US" sz="2100" dirty="0" smtClean="0"/>
          </a:p>
          <a:p>
            <a:pPr lvl="3"/>
            <a:r>
              <a:rPr lang="zh-CN" altLang="en-US" sz="2100" b="1" dirty="0" smtClean="0"/>
              <a:t>方法</a:t>
            </a:r>
          </a:p>
          <a:p>
            <a:pPr lvl="4">
              <a:lnSpc>
                <a:spcPct val="90000"/>
              </a:lnSpc>
            </a:pPr>
            <a:r>
              <a:rPr lang="zh-CN" altLang="en-US" sz="2100" dirty="0" smtClean="0"/>
              <a:t>光标放在表格内；</a:t>
            </a:r>
            <a:endParaRPr lang="en-US" altLang="zh-CN" sz="2100" dirty="0" smtClean="0"/>
          </a:p>
          <a:p>
            <a:pPr lvl="4">
              <a:lnSpc>
                <a:spcPct val="90000"/>
              </a:lnSpc>
            </a:pPr>
            <a:r>
              <a:rPr lang="zh-CN" altLang="en-US" sz="2100" dirty="0" smtClean="0"/>
              <a:t>在</a:t>
            </a:r>
            <a:r>
              <a:rPr lang="en-US" altLang="zh-CN" sz="2100" dirty="0" smtClean="0"/>
              <a:t>【</a:t>
            </a:r>
            <a:r>
              <a:rPr lang="zh-CN" altLang="en-US" sz="2100" dirty="0" smtClean="0"/>
              <a:t>表格工具</a:t>
            </a:r>
            <a:r>
              <a:rPr lang="en-US" altLang="zh-CN" sz="2100" dirty="0" smtClean="0"/>
              <a:t>-</a:t>
            </a:r>
            <a:r>
              <a:rPr lang="zh-CN" altLang="en-US" sz="2100" dirty="0" smtClean="0"/>
              <a:t>设计</a:t>
            </a:r>
            <a:r>
              <a:rPr lang="en-US" altLang="zh-CN" sz="2100" dirty="0" smtClean="0"/>
              <a:t>】</a:t>
            </a:r>
            <a:r>
              <a:rPr lang="zh-CN" altLang="en-US" sz="2100" dirty="0" smtClean="0"/>
              <a:t>中选择一种表格样式。</a:t>
            </a:r>
            <a:endParaRPr lang="en-US" altLang="zh-CN" sz="2100" dirty="0" smtClean="0"/>
          </a:p>
          <a:p>
            <a:pPr lvl="2">
              <a:lnSpc>
                <a:spcPct val="90000"/>
              </a:lnSpc>
            </a:pPr>
            <a:r>
              <a:rPr lang="zh-CN" altLang="en-US" b="1" dirty="0" smtClean="0"/>
              <a:t>边框和底纹 </a:t>
            </a:r>
          </a:p>
          <a:p>
            <a:pPr lvl="3">
              <a:lnSpc>
                <a:spcPct val="90000"/>
              </a:lnSpc>
            </a:pPr>
            <a:r>
              <a:rPr lang="zh-CN" altLang="en-US" sz="2100" dirty="0" smtClean="0"/>
              <a:t>选定要添加边框和底纹的表格区域，</a:t>
            </a:r>
          </a:p>
          <a:p>
            <a:pPr lvl="3">
              <a:lnSpc>
                <a:spcPct val="90000"/>
              </a:lnSpc>
            </a:pPr>
            <a:r>
              <a:rPr lang="zh-CN" altLang="en-US" sz="2100" dirty="0" smtClean="0"/>
              <a:t>右单击，在弹出菜单中选择</a:t>
            </a:r>
            <a:r>
              <a:rPr lang="en-US" altLang="zh-CN" sz="2100" dirty="0" smtClean="0"/>
              <a:t>【</a:t>
            </a:r>
            <a:r>
              <a:rPr lang="zh-CN" altLang="en-US" sz="2100" dirty="0" smtClean="0"/>
              <a:t>边框和底纹</a:t>
            </a:r>
            <a:r>
              <a:rPr lang="en-US" altLang="zh-CN" sz="2100" dirty="0" smtClean="0"/>
              <a:t>】</a:t>
            </a:r>
            <a:r>
              <a:rPr lang="zh-CN" altLang="en-US" sz="2100" dirty="0" smtClean="0"/>
              <a:t>，弹出新对话框。 </a:t>
            </a:r>
          </a:p>
          <a:p>
            <a:pPr lvl="3" eaLnBrk="1" hangingPunct="1">
              <a:lnSpc>
                <a:spcPct val="90000"/>
              </a:lnSpc>
            </a:pPr>
            <a:r>
              <a:rPr lang="zh-CN" altLang="en-US" sz="2100" dirty="0" smtClean="0"/>
              <a:t>选中</a:t>
            </a:r>
            <a:r>
              <a:rPr lang="en-US" altLang="zh-CN" sz="2100" dirty="0" smtClean="0"/>
              <a:t>【</a:t>
            </a:r>
            <a:r>
              <a:rPr lang="zh-CN" altLang="en-US" sz="2100" dirty="0" smtClean="0"/>
              <a:t>边框</a:t>
            </a:r>
            <a:r>
              <a:rPr lang="en-US" altLang="zh-CN" sz="2100" dirty="0" smtClean="0"/>
              <a:t>】</a:t>
            </a:r>
            <a:r>
              <a:rPr lang="zh-CN" altLang="en-US" sz="2100" dirty="0" smtClean="0"/>
              <a:t>选项卡，然后从各种边框形式中选择其中之一。 </a:t>
            </a:r>
          </a:p>
          <a:p>
            <a:pPr lvl="2">
              <a:lnSpc>
                <a:spcPct val="90000"/>
              </a:lnSpc>
            </a:pPr>
            <a:r>
              <a:rPr lang="zh-CN" altLang="en-US" b="1" dirty="0" smtClean="0"/>
              <a:t>注意</a:t>
            </a:r>
            <a:endParaRPr lang="en-US" altLang="zh-CN" b="1" dirty="0" smtClean="0"/>
          </a:p>
          <a:p>
            <a:pPr lvl="3">
              <a:lnSpc>
                <a:spcPct val="90000"/>
              </a:lnSpc>
            </a:pPr>
            <a:r>
              <a:rPr lang="zh-CN" altLang="en-US" sz="2100" dirty="0" smtClean="0"/>
              <a:t>可以设置内外边框不同的表格边框。</a:t>
            </a:r>
            <a:endParaRPr lang="en-US" altLang="zh-CN" sz="2100" dirty="0" smtClean="0"/>
          </a:p>
        </p:txBody>
      </p:sp>
    </p:spTree>
    <p:extLst>
      <p:ext uri="{BB962C8B-B14F-4D97-AF65-F5344CB8AC3E}">
        <p14:creationId xmlns:p14="http://schemas.microsoft.com/office/powerpoint/2010/main" val="309363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en-US" altLang="zh-CN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sz="2400" b="1" dirty="0" smtClean="0"/>
              <a:t>(4)</a:t>
            </a:r>
            <a:r>
              <a:rPr lang="zh-CN" altLang="en-US" sz="2400" b="1" dirty="0" smtClean="0"/>
              <a:t>单元格的选择 </a:t>
            </a:r>
          </a:p>
          <a:p>
            <a:pPr lvl="2" eaLnBrk="1" hangingPunct="1"/>
            <a:r>
              <a:rPr lang="zh-CN" altLang="en-US" sz="2000" b="1" dirty="0" smtClean="0"/>
              <a:t>①选定单元格 </a:t>
            </a:r>
          </a:p>
          <a:p>
            <a:pPr lvl="3" eaLnBrk="1" hangingPunct="1"/>
            <a:r>
              <a:rPr lang="zh-CN" altLang="en-US" sz="1800" b="1" dirty="0" smtClean="0"/>
              <a:t>鼠标指向单元格然后在需要的区域拖动； </a:t>
            </a:r>
          </a:p>
          <a:p>
            <a:pPr lvl="2" eaLnBrk="1" hangingPunct="1"/>
            <a:r>
              <a:rPr lang="zh-CN" altLang="en-US" sz="2000" b="1" dirty="0" smtClean="0"/>
              <a:t>②选定一行 </a:t>
            </a:r>
          </a:p>
          <a:p>
            <a:pPr lvl="3" eaLnBrk="1" hangingPunct="1"/>
            <a:r>
              <a:rPr lang="zh-CN" altLang="en-US" sz="1800" b="1" dirty="0" smtClean="0"/>
              <a:t>鼠标放在表格左侧，当鼠标变为右箭头时单击； </a:t>
            </a:r>
          </a:p>
          <a:p>
            <a:pPr lvl="2" eaLnBrk="1" hangingPunct="1"/>
            <a:r>
              <a:rPr lang="en-US" altLang="zh-CN" sz="2000" b="1" dirty="0" smtClean="0"/>
              <a:t>③</a:t>
            </a:r>
            <a:r>
              <a:rPr lang="zh-CN" altLang="en-US" sz="2000" b="1" dirty="0" smtClean="0"/>
              <a:t>选定一列 </a:t>
            </a:r>
          </a:p>
          <a:p>
            <a:pPr lvl="3" eaLnBrk="1" hangingPunct="1"/>
            <a:r>
              <a:rPr lang="zh-CN" altLang="en-US" sz="1800" b="1" dirty="0" smtClean="0"/>
              <a:t>鼠标放在表格上边或下边，当</a:t>
            </a:r>
            <a:r>
              <a:rPr lang="zh-CN" altLang="en-US" sz="1800" b="1" smtClean="0"/>
              <a:t>鼠标变为下箭头</a:t>
            </a:r>
            <a:r>
              <a:rPr lang="zh-CN" altLang="en-US" sz="1800" b="1" dirty="0" smtClean="0"/>
              <a:t>时单击； </a:t>
            </a:r>
          </a:p>
        </p:txBody>
      </p:sp>
    </p:spTree>
    <p:extLst>
      <p:ext uri="{BB962C8B-B14F-4D97-AF65-F5344CB8AC3E}">
        <p14:creationId xmlns:p14="http://schemas.microsoft.com/office/powerpoint/2010/main" val="194306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</a:t>
            </a:r>
            <a:r>
              <a:rPr lang="zh-CN" altLang="en-US" dirty="0" smtClean="0"/>
              <a:t>、表格的处理</a:t>
            </a:r>
            <a:endParaRPr lang="en-US" altLang="zh-CN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b="1" dirty="0" smtClean="0"/>
              <a:t>(5)</a:t>
            </a:r>
            <a:r>
              <a:rPr lang="zh-CN" altLang="en-US" b="1" dirty="0" smtClean="0"/>
              <a:t>单元格的合并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重点 </a:t>
            </a:r>
          </a:p>
          <a:p>
            <a:pPr lvl="2" eaLnBrk="1" hangingPunct="1"/>
            <a:r>
              <a:rPr lang="zh-CN" altLang="en-US" b="1" dirty="0" smtClean="0"/>
              <a:t>选定几个要合并的单元格，</a:t>
            </a:r>
            <a:endParaRPr lang="en-US" altLang="zh-CN" b="1" dirty="0" smtClean="0"/>
          </a:p>
          <a:p>
            <a:pPr lvl="2" eaLnBrk="1" hangingPunct="1"/>
            <a:r>
              <a:rPr lang="zh-CN" altLang="en-US" b="1" dirty="0" smtClean="0"/>
              <a:t>右单击后选择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合并单元格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，则单元格被合并； </a:t>
            </a:r>
          </a:p>
          <a:p>
            <a:pPr lvl="1" eaLnBrk="1" hangingPunct="1"/>
            <a:r>
              <a:rPr lang="en-US" altLang="zh-CN" b="1" dirty="0" smtClean="0"/>
              <a:t>(6)</a:t>
            </a:r>
            <a:r>
              <a:rPr lang="zh-CN" altLang="en-US" b="1" dirty="0" smtClean="0"/>
              <a:t>单元格的拆分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重点 </a:t>
            </a:r>
          </a:p>
          <a:p>
            <a:pPr lvl="2" eaLnBrk="1" hangingPunct="1"/>
            <a:r>
              <a:rPr lang="zh-CN" altLang="en-US" b="1" dirty="0" smtClean="0"/>
              <a:t>指定要拆分的单元格，</a:t>
            </a:r>
            <a:endParaRPr lang="en-US" altLang="zh-CN" b="1" dirty="0" smtClean="0"/>
          </a:p>
          <a:p>
            <a:pPr lvl="2" eaLnBrk="1" hangingPunct="1"/>
            <a:r>
              <a:rPr lang="zh-CN" altLang="en-US" b="1" dirty="0" smtClean="0"/>
              <a:t>右单击后选择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拆分单元格</a:t>
            </a:r>
            <a:r>
              <a:rPr lang="en-US" altLang="zh-CN" b="1" dirty="0" smtClean="0"/>
              <a:t>】</a:t>
            </a:r>
          </a:p>
          <a:p>
            <a:pPr lvl="2" eaLnBrk="1" hangingPunct="1"/>
            <a:r>
              <a:rPr lang="en-US" altLang="zh-CN" b="1" dirty="0" smtClean="0"/>
              <a:t>{</a:t>
            </a:r>
            <a:r>
              <a:rPr lang="zh-CN" altLang="en-US" b="1" dirty="0" smtClean="0"/>
              <a:t>回答要拆分出的列数和行数</a:t>
            </a:r>
            <a:r>
              <a:rPr lang="en-US" altLang="zh-CN" b="1" dirty="0" smtClean="0"/>
              <a:t>}【</a:t>
            </a:r>
            <a:r>
              <a:rPr lang="zh-CN" altLang="en-US" b="1" dirty="0" smtClean="0"/>
              <a:t>确定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； </a:t>
            </a:r>
          </a:p>
        </p:txBody>
      </p:sp>
    </p:spTree>
    <p:extLst>
      <p:ext uri="{BB962C8B-B14F-4D97-AF65-F5344CB8AC3E}">
        <p14:creationId xmlns:p14="http://schemas.microsoft.com/office/powerpoint/2010/main" val="2291000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en-US" altLang="zh-CN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b="1" dirty="0" smtClean="0"/>
              <a:t>(7)</a:t>
            </a:r>
            <a:r>
              <a:rPr lang="zh-CN" altLang="en-US" b="1" dirty="0" smtClean="0"/>
              <a:t>添加斜线</a:t>
            </a:r>
          </a:p>
          <a:p>
            <a:pPr lvl="2" eaLnBrk="1" hangingPunct="1"/>
            <a:r>
              <a:rPr lang="zh-CN" altLang="en-US" b="1" dirty="0" smtClean="0"/>
              <a:t>方法一 </a:t>
            </a:r>
          </a:p>
          <a:p>
            <a:pPr lvl="3" eaLnBrk="1" hangingPunct="1"/>
            <a:r>
              <a:rPr lang="zh-CN" altLang="en-US" b="1" dirty="0" smtClean="0"/>
              <a:t>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表格工具</a:t>
            </a:r>
            <a:r>
              <a:rPr lang="en-US" altLang="zh-CN" b="1" dirty="0" smtClean="0"/>
              <a:t>】【</a:t>
            </a:r>
            <a:r>
              <a:rPr lang="zh-CN" altLang="en-US" b="1" dirty="0" smtClean="0"/>
              <a:t>设计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功能区选择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绘制表格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按钮，系统将鼠标光标变成铅笔状。 </a:t>
            </a:r>
          </a:p>
          <a:p>
            <a:pPr lvl="3" eaLnBrk="1" hangingPunct="1"/>
            <a:r>
              <a:rPr lang="zh-CN" altLang="en-US" b="1" dirty="0" smtClean="0"/>
              <a:t>将铅笔指向单元格的一个顶点</a:t>
            </a:r>
            <a:r>
              <a:rPr lang="en-US" altLang="zh-CN" b="1" dirty="0" smtClean="0"/>
              <a:t>,</a:t>
            </a:r>
            <a:r>
              <a:rPr lang="zh-CN" altLang="en-US" b="1" dirty="0" smtClean="0"/>
              <a:t>然后拖动鼠标指向单元格的另一定点。 </a:t>
            </a:r>
          </a:p>
          <a:p>
            <a:pPr lvl="3" eaLnBrk="1" hangingPunct="1"/>
            <a:r>
              <a:rPr lang="zh-CN" altLang="en-US" b="1" dirty="0" smtClean="0"/>
              <a:t>也可以利用此方法在表格中绘制新的直线。 </a:t>
            </a:r>
          </a:p>
          <a:p>
            <a:pPr lvl="2" eaLnBrk="1" hangingPunct="1"/>
            <a:r>
              <a:rPr lang="zh-CN" altLang="en-US" dirty="0" smtClean="0"/>
              <a:t>方法二</a:t>
            </a:r>
          </a:p>
          <a:p>
            <a:pPr lvl="3"/>
            <a:r>
              <a:rPr lang="zh-CN" altLang="en-US" b="1" dirty="0" smtClean="0"/>
              <a:t>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表格工具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设计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功能区选“表格样式”组块中的“边框”按钮。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在弹出的下拉列表中，选择一种斜线类型。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06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en-US" altLang="zh-CN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3400" b="1" dirty="0" smtClean="0"/>
              <a:t>(8)</a:t>
            </a:r>
            <a:r>
              <a:rPr lang="zh-CN" altLang="en-US" sz="3400" b="1" dirty="0" smtClean="0"/>
              <a:t>单元格的添加 </a:t>
            </a:r>
          </a:p>
          <a:p>
            <a:pPr lvl="2" eaLnBrk="1" hangingPunct="1">
              <a:lnSpc>
                <a:spcPct val="120000"/>
              </a:lnSpc>
            </a:pPr>
            <a:r>
              <a:rPr lang="zh-CN" altLang="en-US" sz="2300" dirty="0" smtClean="0"/>
              <a:t>基本方法</a:t>
            </a:r>
            <a:endParaRPr lang="en-US" altLang="zh-CN" sz="2300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表格工具</a:t>
            </a:r>
            <a:r>
              <a:rPr lang="en-US" altLang="zh-CN" dirty="0" smtClean="0"/>
              <a:t>-</a:t>
            </a:r>
            <a:r>
              <a:rPr lang="zh-CN" altLang="en-US" dirty="0" smtClean="0"/>
              <a:t>布局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选项卡中，找到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行与列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区块，</a:t>
            </a:r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直接利用按钮实现“行”或“列”的插入。</a:t>
            </a:r>
            <a:endParaRPr lang="en-US" altLang="zh-CN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如果需要插入“单元格”，则单击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行与列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区块右下角的小箭头，弹出操作对话框。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zh-CN" altLang="en-US" sz="2300" dirty="0" smtClean="0"/>
              <a:t>具体功能</a:t>
            </a:r>
            <a:endParaRPr lang="en-US" altLang="zh-CN" sz="2300" dirty="0" smtClean="0"/>
          </a:p>
          <a:p>
            <a:pPr lvl="3">
              <a:lnSpc>
                <a:spcPct val="120000"/>
              </a:lnSpc>
            </a:pPr>
            <a:r>
              <a:rPr lang="zh-CN" altLang="en-US" dirty="0" smtClean="0"/>
              <a:t>在上面插入一行 、在下面插入一行</a:t>
            </a:r>
            <a:endParaRPr lang="en-US" altLang="zh-CN" dirty="0" smtClean="0"/>
          </a:p>
          <a:p>
            <a:pPr lvl="3" eaLnBrk="1" hangingPunct="1">
              <a:lnSpc>
                <a:spcPct val="120000"/>
              </a:lnSpc>
            </a:pPr>
            <a:r>
              <a:rPr lang="zh-CN" altLang="en-US" dirty="0" smtClean="0"/>
              <a:t>在左边插入列、在右边插入列</a:t>
            </a:r>
            <a:endParaRPr lang="en-US" altLang="zh-CN" dirty="0" smtClean="0"/>
          </a:p>
          <a:p>
            <a:pPr lvl="2">
              <a:lnSpc>
                <a:spcPct val="120000"/>
              </a:lnSpc>
            </a:pPr>
            <a:r>
              <a:rPr lang="zh-CN" altLang="en-US" sz="2300" dirty="0" smtClean="0"/>
              <a:t>键盘操作法</a:t>
            </a:r>
            <a:r>
              <a:rPr lang="en-US" altLang="zh-CN" sz="2300" dirty="0" smtClean="0"/>
              <a:t>——</a:t>
            </a:r>
            <a:r>
              <a:rPr lang="zh-CN" altLang="en-US" sz="2300" dirty="0" smtClean="0"/>
              <a:t>插入行</a:t>
            </a:r>
            <a:r>
              <a:rPr lang="en-US" altLang="zh-CN" sz="2300" dirty="0" smtClean="0"/>
              <a:t> </a:t>
            </a:r>
          </a:p>
          <a:p>
            <a:pPr lvl="3" eaLnBrk="1" hangingPunct="1">
              <a:lnSpc>
                <a:spcPct val="120000"/>
              </a:lnSpc>
            </a:pPr>
            <a:r>
              <a:rPr lang="zh-CN" altLang="en-US" dirty="0" smtClean="0"/>
              <a:t>在表格行的末尾（某行中最后一个单元格的边框外），键入回车键</a:t>
            </a:r>
          </a:p>
          <a:p>
            <a:pPr lvl="3" eaLnBrk="1" hangingPunct="1">
              <a:lnSpc>
                <a:spcPct val="120000"/>
              </a:lnSpc>
            </a:pPr>
            <a:r>
              <a:rPr lang="zh-CN" altLang="en-US" dirty="0" smtClean="0"/>
              <a:t>表格行的最后一个单元格内，键入</a:t>
            </a:r>
            <a:r>
              <a:rPr lang="en-US" altLang="zh-CN" dirty="0" smtClean="0"/>
              <a:t>&lt;Tab&gt;</a:t>
            </a:r>
            <a:r>
              <a:rPr lang="zh-CN" altLang="en-US" dirty="0" smtClean="0"/>
              <a:t>键</a:t>
            </a:r>
            <a:endParaRPr lang="zh-CN" altLang="en-US" sz="2300" dirty="0" smtClean="0"/>
          </a:p>
          <a:p>
            <a:pPr lvl="1">
              <a:lnSpc>
                <a:spcPct val="90000"/>
              </a:lnSpc>
            </a:pPr>
            <a:r>
              <a:rPr lang="en-US" altLang="zh-CN" b="1" dirty="0" smtClean="0"/>
              <a:t>(9)</a:t>
            </a:r>
            <a:r>
              <a:rPr lang="zh-CN" altLang="en-US" b="1" dirty="0" smtClean="0"/>
              <a:t>单元格的删除 </a:t>
            </a:r>
          </a:p>
          <a:p>
            <a:pPr lvl="2">
              <a:lnSpc>
                <a:spcPct val="90000"/>
              </a:lnSpc>
            </a:pPr>
            <a:r>
              <a:rPr lang="zh-CN" altLang="en-US" sz="2600" dirty="0" smtClean="0"/>
              <a:t>方法</a:t>
            </a:r>
            <a:endParaRPr lang="en-US" altLang="zh-CN" sz="2600" dirty="0" smtClean="0"/>
          </a:p>
          <a:p>
            <a:pPr lvl="3">
              <a:lnSpc>
                <a:spcPct val="90000"/>
              </a:lnSpc>
            </a:pPr>
            <a:r>
              <a:rPr lang="zh-CN" altLang="en-US" sz="2300" dirty="0" smtClean="0"/>
              <a:t>选择要删除的单元格</a:t>
            </a:r>
            <a:endParaRPr lang="en-US" altLang="zh-CN" sz="2300" dirty="0" smtClean="0"/>
          </a:p>
          <a:p>
            <a:pPr lvl="3">
              <a:lnSpc>
                <a:spcPct val="90000"/>
              </a:lnSpc>
            </a:pPr>
            <a:r>
              <a:rPr lang="zh-CN" altLang="en-US" sz="2300" dirty="0" smtClean="0"/>
              <a:t>利用</a:t>
            </a:r>
            <a:r>
              <a:rPr lang="en-US" altLang="zh-CN" sz="2300" dirty="0" smtClean="0"/>
              <a:t>【</a:t>
            </a:r>
            <a:r>
              <a:rPr lang="zh-CN" altLang="en-US" sz="2300" dirty="0" smtClean="0"/>
              <a:t>布局</a:t>
            </a:r>
            <a:r>
              <a:rPr lang="en-US" altLang="zh-CN" sz="2300" dirty="0" smtClean="0"/>
              <a:t>】</a:t>
            </a:r>
            <a:r>
              <a:rPr lang="zh-CN" altLang="en-US" sz="2300" dirty="0" smtClean="0"/>
              <a:t>选项卡，单击</a:t>
            </a:r>
            <a:r>
              <a:rPr lang="en-US" altLang="zh-CN" sz="2300" dirty="0" smtClean="0"/>
              <a:t>【</a:t>
            </a:r>
            <a:r>
              <a:rPr lang="zh-CN" altLang="en-US" sz="2300" dirty="0" smtClean="0"/>
              <a:t>删除</a:t>
            </a:r>
            <a:r>
              <a:rPr lang="en-US" altLang="zh-CN" sz="2300" dirty="0" smtClean="0"/>
              <a:t>】</a:t>
            </a:r>
            <a:r>
              <a:rPr lang="zh-CN" altLang="en-US" sz="2300" dirty="0" smtClean="0"/>
              <a:t>按钮。</a:t>
            </a:r>
            <a:endParaRPr lang="en-US" altLang="zh-CN" sz="2300" dirty="0" smtClean="0"/>
          </a:p>
        </p:txBody>
      </p:sp>
    </p:spTree>
    <p:extLst>
      <p:ext uri="{BB962C8B-B14F-4D97-AF65-F5344CB8AC3E}">
        <p14:creationId xmlns:p14="http://schemas.microsoft.com/office/powerpoint/2010/main" val="34226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1.</a:t>
            </a:r>
            <a:r>
              <a:rPr lang="zh-CN" altLang="en-US" dirty="0" smtClean="0"/>
              <a:t>文字处理软件简介</a:t>
            </a:r>
            <a:endParaRPr lang="en-US" altLang="zh-CN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en-US" b="0" dirty="0" smtClean="0"/>
              <a:t>文字处理软件简介：</a:t>
            </a:r>
          </a:p>
          <a:p>
            <a:pPr lvl="1" eaLnBrk="1" hangingPunct="1"/>
            <a:r>
              <a:rPr lang="en-US" altLang="zh-CN" b="1" dirty="0" smtClean="0"/>
              <a:t>(1)</a:t>
            </a:r>
            <a:r>
              <a:rPr lang="zh-CN" altLang="en-US" b="1" dirty="0" smtClean="0"/>
              <a:t>功能</a:t>
            </a:r>
          </a:p>
          <a:p>
            <a:pPr lvl="2" eaLnBrk="1" hangingPunct="1"/>
            <a:r>
              <a:rPr lang="zh-CN" altLang="en-US" b="1" dirty="0" smtClean="0"/>
              <a:t>输入、编辑、排版、存储、打印 </a:t>
            </a:r>
          </a:p>
          <a:p>
            <a:pPr lvl="1" eaLnBrk="1" hangingPunct="1"/>
            <a:r>
              <a:rPr lang="en-US" altLang="zh-CN" dirty="0" smtClean="0"/>
              <a:t>(2)</a:t>
            </a:r>
            <a:r>
              <a:rPr lang="zh-CN" altLang="en-US" dirty="0" smtClean="0"/>
              <a:t>软件系统</a:t>
            </a:r>
          </a:p>
          <a:p>
            <a:pPr lvl="2" eaLnBrk="1" hangingPunct="1"/>
            <a:r>
              <a:rPr lang="zh-CN" altLang="en-US" dirty="0" smtClean="0"/>
              <a:t>国外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Word</a:t>
            </a:r>
            <a:r>
              <a:rPr lang="zh-CN" altLang="en-US" dirty="0" smtClean="0"/>
              <a:t>（微软）、</a:t>
            </a:r>
            <a:r>
              <a:rPr lang="en-US" altLang="zh-CN" dirty="0" smtClean="0"/>
              <a:t>Pages</a:t>
            </a:r>
            <a:r>
              <a:rPr lang="zh-CN" altLang="en-US" dirty="0" smtClean="0"/>
              <a:t>（苹果）</a:t>
            </a:r>
            <a:endParaRPr lang="en-US" altLang="zh-CN" dirty="0" smtClean="0"/>
          </a:p>
          <a:p>
            <a:pPr lvl="2" eaLnBrk="1" hangingPunct="1"/>
            <a:r>
              <a:rPr lang="zh-CN" altLang="en-US" dirty="0" smtClean="0"/>
              <a:t>国内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WPS</a:t>
            </a:r>
          </a:p>
          <a:p>
            <a:pPr lvl="3"/>
            <a:r>
              <a:rPr lang="en-US" altLang="zh-CN" dirty="0" smtClean="0"/>
              <a:t> </a:t>
            </a:r>
            <a:r>
              <a:rPr lang="en-US" altLang="zh-CN" dirty="0" err="1" smtClean="0"/>
              <a:t>ScienceWord</a:t>
            </a:r>
            <a:r>
              <a:rPr lang="zh-CN" altLang="en-US" dirty="0" smtClean="0"/>
              <a:t>（面向科技论文）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Office2010</a:t>
            </a:r>
          </a:p>
          <a:p>
            <a:pPr lvl="3"/>
            <a:r>
              <a:rPr lang="en-US" altLang="zh-CN" dirty="0" smtClean="0"/>
              <a:t>Office2010</a:t>
            </a:r>
            <a:r>
              <a:rPr lang="zh-CN" altLang="en-US" dirty="0" smtClean="0"/>
              <a:t>家族中，有</a:t>
            </a:r>
            <a:r>
              <a:rPr lang="en-US" altLang="zh-CN" dirty="0" smtClean="0"/>
              <a:t>Word2010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Excel2010</a:t>
            </a:r>
            <a:r>
              <a:rPr lang="zh-CN" altLang="en-US" dirty="0" smtClean="0"/>
              <a:t>等；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Word2010</a:t>
            </a:r>
            <a:r>
              <a:rPr lang="zh-CN" altLang="en-US" dirty="0" smtClean="0"/>
              <a:t>是</a:t>
            </a:r>
            <a:r>
              <a:rPr lang="en-US" altLang="zh-CN" dirty="0" smtClean="0"/>
              <a:t>Office2010</a:t>
            </a:r>
            <a:r>
              <a:rPr lang="zh-CN" altLang="en-US" dirty="0" smtClean="0"/>
              <a:t>的核心组件。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7845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1" hangingPunct="1">
              <a:lnSpc>
                <a:spcPct val="90000"/>
              </a:lnSpc>
            </a:pPr>
            <a:r>
              <a:rPr lang="zh-CN" altLang="en-US" sz="2800" b="1" dirty="0" smtClean="0"/>
              <a:t> </a:t>
            </a:r>
            <a:r>
              <a:rPr lang="en-US" altLang="zh-CN" sz="3600" b="1" dirty="0" smtClean="0"/>
              <a:t>9</a:t>
            </a:r>
            <a:r>
              <a:rPr lang="en-US" altLang="zh-CN" sz="4400" b="1" dirty="0" smtClean="0"/>
              <a:t>.</a:t>
            </a:r>
            <a:r>
              <a:rPr lang="zh-CN" altLang="en-US" b="1" dirty="0" smtClean="0"/>
              <a:t>表格的处理</a:t>
            </a:r>
            <a:endParaRPr lang="zh-CN" altLang="en-US" sz="6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400" b="1" dirty="0" smtClean="0"/>
              <a:t>(10)</a:t>
            </a:r>
            <a:r>
              <a:rPr lang="zh-CN" altLang="en-US" sz="2400" b="1" dirty="0" smtClean="0"/>
              <a:t>更改表格的列宽 </a:t>
            </a:r>
            <a:endParaRPr lang="zh-CN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方法</a:t>
            </a:r>
            <a:r>
              <a:rPr lang="en-US" altLang="zh-CN" sz="2000" dirty="0" smtClean="0"/>
              <a:t>1——</a:t>
            </a:r>
            <a:r>
              <a:rPr lang="zh-CN" altLang="en-US" sz="2000" dirty="0" smtClean="0"/>
              <a:t>不精确设置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zh-CN" altLang="en-US" sz="1800" dirty="0"/>
              <a:t>将鼠标器指定到表格栏分界线，拖动鼠标到需要位置释放。</a:t>
            </a:r>
            <a:endParaRPr lang="en-US" altLang="zh-CN" sz="1800" dirty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方法</a:t>
            </a:r>
            <a:r>
              <a:rPr lang="en-US" altLang="zh-CN" sz="2000" dirty="0" smtClean="0"/>
              <a:t>2——</a:t>
            </a:r>
            <a:r>
              <a:rPr lang="zh-CN" altLang="en-US" sz="2000" dirty="0" smtClean="0"/>
              <a:t>精确设置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/>
              <a:t>右单击表格内部，在弹出菜单中选择</a:t>
            </a:r>
            <a:r>
              <a:rPr lang="en-US" altLang="zh-CN" sz="1800" dirty="0"/>
              <a:t>【</a:t>
            </a:r>
            <a:r>
              <a:rPr lang="zh-CN" altLang="en-US" sz="1800" dirty="0"/>
              <a:t>表格属性</a:t>
            </a:r>
            <a:r>
              <a:rPr lang="en-US" altLang="zh-CN" sz="1800" dirty="0"/>
              <a:t>】</a:t>
            </a:r>
            <a:r>
              <a:rPr lang="zh-CN" altLang="en-US" sz="1800" dirty="0"/>
              <a:t>；</a:t>
            </a:r>
            <a:endParaRPr lang="en-US" altLang="zh-CN" sz="1800" dirty="0"/>
          </a:p>
          <a:p>
            <a:pPr lvl="3">
              <a:lnSpc>
                <a:spcPct val="90000"/>
              </a:lnSpc>
            </a:pPr>
            <a:r>
              <a:rPr lang="zh-CN" altLang="en-US" sz="1800" dirty="0"/>
              <a:t>在</a:t>
            </a:r>
            <a:r>
              <a:rPr lang="en-US" altLang="zh-CN" sz="1800" dirty="0"/>
              <a:t>【</a:t>
            </a:r>
            <a:r>
              <a:rPr lang="zh-CN" altLang="en-US" sz="1800" dirty="0"/>
              <a:t>表格属性</a:t>
            </a:r>
            <a:r>
              <a:rPr lang="en-US" altLang="zh-CN" sz="1800" dirty="0"/>
              <a:t>】</a:t>
            </a:r>
            <a:r>
              <a:rPr lang="zh-CN" altLang="en-US" sz="1800" dirty="0"/>
              <a:t>对话框中，选择“列”，设置当前列的列宽。</a:t>
            </a:r>
            <a:endParaRPr lang="en-US" altLang="zh-CN" sz="1800" dirty="0"/>
          </a:p>
          <a:p>
            <a:pPr lvl="2">
              <a:lnSpc>
                <a:spcPct val="90000"/>
              </a:lnSpc>
            </a:pPr>
            <a:r>
              <a:rPr lang="zh-CN" altLang="en-US" sz="2000" dirty="0" smtClean="0"/>
              <a:t>方法</a:t>
            </a:r>
            <a:r>
              <a:rPr lang="en-US" altLang="zh-CN" sz="2000" dirty="0" smtClean="0"/>
              <a:t>3</a:t>
            </a:r>
          </a:p>
          <a:p>
            <a:pPr lvl="3">
              <a:lnSpc>
                <a:spcPct val="90000"/>
              </a:lnSpc>
            </a:pPr>
            <a:r>
              <a:rPr lang="zh-CN" altLang="en-US" sz="1800" dirty="0" smtClean="0"/>
              <a:t>利用</a:t>
            </a:r>
            <a:r>
              <a:rPr lang="en-US" altLang="zh-CN" sz="1800" dirty="0" smtClean="0"/>
              <a:t>【</a:t>
            </a:r>
            <a:r>
              <a:rPr lang="zh-CN" altLang="en-US" sz="1800" dirty="0" smtClean="0"/>
              <a:t>表格工具</a:t>
            </a:r>
            <a:r>
              <a:rPr lang="en-US" altLang="zh-CN" sz="1800" dirty="0" smtClean="0"/>
              <a:t>-</a:t>
            </a:r>
            <a:r>
              <a:rPr lang="zh-CN" altLang="en-US" sz="1800" dirty="0" smtClean="0"/>
              <a:t>布局</a:t>
            </a:r>
            <a:r>
              <a:rPr lang="en-US" altLang="zh-CN" sz="1800" dirty="0" smtClean="0"/>
              <a:t>】</a:t>
            </a:r>
            <a:r>
              <a:rPr lang="zh-CN" altLang="en-US" sz="1800" dirty="0" smtClean="0"/>
              <a:t>，设置表格的列宽。</a:t>
            </a:r>
            <a:endParaRPr lang="en-US" altLang="zh-CN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方法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r>
              <a:rPr lang="en-US" altLang="zh-CN" sz="2000" dirty="0" smtClean="0">
                <a:solidFill>
                  <a:srgbClr val="FF0000"/>
                </a:solidFill>
              </a:rPr>
              <a:t>——</a:t>
            </a:r>
            <a:r>
              <a:rPr lang="zh-CN" altLang="en-US" sz="2000" dirty="0" smtClean="0">
                <a:solidFill>
                  <a:srgbClr val="FF0000"/>
                </a:solidFill>
              </a:rPr>
              <a:t>特殊方法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 lvl="3">
              <a:lnSpc>
                <a:spcPct val="90000"/>
              </a:lnSpc>
            </a:pPr>
            <a:r>
              <a:rPr lang="zh-CN" altLang="en-US" sz="1800" dirty="0"/>
              <a:t>按住</a:t>
            </a:r>
            <a:r>
              <a:rPr lang="en-US" altLang="zh-CN" sz="1800" dirty="0"/>
              <a:t>&lt;shift&gt;</a:t>
            </a:r>
            <a:r>
              <a:rPr lang="zh-CN" altLang="en-US" sz="1800" dirty="0"/>
              <a:t>键的同时拖动表格分界线的特点。</a:t>
            </a:r>
            <a:endParaRPr lang="en-US" altLang="zh-CN" sz="1800" dirty="0"/>
          </a:p>
          <a:p>
            <a:pPr lvl="3">
              <a:lnSpc>
                <a:spcPct val="90000"/>
              </a:lnSpc>
            </a:pPr>
            <a:r>
              <a:rPr lang="zh-CN" altLang="en-US" sz="1800" dirty="0"/>
              <a:t> </a:t>
            </a:r>
            <a:r>
              <a:rPr lang="en-US" altLang="zh-CN" sz="1800" dirty="0"/>
              <a:t>——</a:t>
            </a:r>
            <a:r>
              <a:rPr lang="zh-CN" altLang="en-US" sz="1800" dirty="0"/>
              <a:t>考客观题。</a:t>
            </a:r>
          </a:p>
          <a:p>
            <a:pPr lvl="1" eaLnBrk="1" hangingPunct="1"/>
            <a:r>
              <a:rPr lang="en-US" altLang="zh-CN" sz="2400" b="1" dirty="0" smtClean="0"/>
              <a:t>(11)</a:t>
            </a:r>
            <a:r>
              <a:rPr lang="zh-CN" altLang="en-US" sz="2400" b="1" dirty="0" smtClean="0"/>
              <a:t>更改表格的行高 </a:t>
            </a:r>
          </a:p>
          <a:p>
            <a:pPr lvl="2" eaLnBrk="1" hangingPunct="1"/>
            <a:r>
              <a:rPr lang="zh-CN" altLang="en-US" sz="2000" b="1" dirty="0" smtClean="0"/>
              <a:t>与更改列宽的方法相同。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68091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表格的处理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CN" sz="2400" b="1" dirty="0" smtClean="0"/>
              <a:t>(12)</a:t>
            </a:r>
            <a:r>
              <a:rPr lang="zh-CN" altLang="en-US" sz="2400" b="1" dirty="0" smtClean="0"/>
              <a:t>表格与文本互换</a:t>
            </a:r>
            <a:endParaRPr lang="en-US" altLang="zh-CN" sz="2400" b="1" dirty="0" smtClean="0"/>
          </a:p>
          <a:p>
            <a:pPr lvl="2"/>
            <a:r>
              <a:rPr lang="zh-CN" altLang="en-US" b="1" dirty="0" smtClean="0"/>
              <a:t>把表格转换为文本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把光标放在表格之内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在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表格工具</a:t>
            </a:r>
            <a:r>
              <a:rPr lang="en-US" altLang="zh-CN" b="1" dirty="0" smtClean="0"/>
              <a:t>-</a:t>
            </a:r>
            <a:r>
              <a:rPr lang="zh-CN" altLang="en-US" b="1" dirty="0" smtClean="0"/>
              <a:t>布局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选项卡中，选择“转化为文本”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在新对话框中，选择“分隔符”的类型。</a:t>
            </a:r>
            <a:endParaRPr lang="en-US" altLang="zh-CN" b="1" dirty="0"/>
          </a:p>
          <a:p>
            <a:pPr lvl="2"/>
            <a:r>
              <a:rPr lang="zh-CN" altLang="en-US" b="1" dirty="0" smtClean="0"/>
              <a:t>把文本转化为表格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对于已经具备表格性质的一些文本；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选中这些文本；</a:t>
            </a:r>
            <a:endParaRPr lang="en-US" altLang="zh-CN" b="1" dirty="0" smtClean="0"/>
          </a:p>
          <a:p>
            <a:pPr lvl="3"/>
            <a:r>
              <a:rPr lang="en-US" altLang="zh-CN" b="1" dirty="0" smtClean="0"/>
              <a:t>【</a:t>
            </a:r>
            <a:r>
              <a:rPr lang="zh-CN" altLang="en-US" b="1" dirty="0" smtClean="0"/>
              <a:t>插入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</a:t>
            </a:r>
            <a:r>
              <a:rPr lang="en-US" altLang="zh-CN" b="1" dirty="0" smtClean="0"/>
              <a:t>——【</a:t>
            </a:r>
            <a:r>
              <a:rPr lang="zh-CN" altLang="en-US" b="1" dirty="0" smtClean="0"/>
              <a:t>表格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按钮的下拉按钮，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选择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文本转化为表格</a:t>
            </a:r>
            <a:r>
              <a:rPr lang="en-US" altLang="zh-CN" b="1" dirty="0" smtClean="0"/>
              <a:t>】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05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10.</a:t>
            </a:r>
            <a:r>
              <a:rPr lang="zh-CN" altLang="en-US" dirty="0" smtClean="0"/>
              <a:t>页眉与页脚</a:t>
            </a:r>
            <a:endParaRPr lang="en-US" altLang="zh-CN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2800" dirty="0" smtClean="0"/>
              <a:t>10</a:t>
            </a:r>
            <a:r>
              <a:rPr lang="zh-CN" altLang="en-US" sz="2800" dirty="0" smtClean="0"/>
              <a:t>、页眉与页脚</a:t>
            </a:r>
          </a:p>
          <a:p>
            <a:pPr lvl="1" eaLnBrk="1" hangingPunct="1"/>
            <a:r>
              <a:rPr lang="zh-CN" altLang="en-US" b="1" dirty="0" smtClean="0"/>
              <a:t> </a:t>
            </a:r>
            <a:r>
              <a:rPr lang="en-US" altLang="zh-CN" b="1" dirty="0" smtClean="0"/>
              <a:t>(1)</a:t>
            </a:r>
            <a:r>
              <a:rPr lang="zh-CN" altLang="en-US" b="1" dirty="0" smtClean="0"/>
              <a:t>插入页码</a:t>
            </a:r>
          </a:p>
          <a:p>
            <a:pPr lvl="2" eaLnBrk="1" hangingPunct="1"/>
            <a:r>
              <a:rPr lang="zh-CN" altLang="en-US" b="1" dirty="0" smtClean="0"/>
              <a:t>①方法</a:t>
            </a:r>
            <a:endParaRPr lang="en-US" altLang="zh-CN" b="1" dirty="0" smtClean="0"/>
          </a:p>
          <a:p>
            <a:pPr lvl="3"/>
            <a:r>
              <a:rPr lang="zh-CN" altLang="en-US" sz="1800" b="1" dirty="0" smtClean="0"/>
              <a:t>在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插入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选项卡，选择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页码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按钮；</a:t>
            </a:r>
            <a:r>
              <a:rPr lang="en-US" altLang="zh-CN" sz="1800" b="1" dirty="0" smtClean="0"/>
              <a:t> </a:t>
            </a:r>
          </a:p>
          <a:p>
            <a:pPr lvl="3" eaLnBrk="1" hangingPunct="1"/>
            <a:r>
              <a:rPr lang="zh-CN" altLang="en-US" b="1" dirty="0" smtClean="0"/>
              <a:t>在“插入页码”列表，选择页码的类型（页码位置，页码格式）等； </a:t>
            </a:r>
          </a:p>
          <a:p>
            <a:pPr lvl="2" eaLnBrk="1" hangingPunct="1"/>
            <a:r>
              <a:rPr lang="zh-CN" altLang="en-US" b="1" dirty="0" smtClean="0"/>
              <a:t>②设置特殊的页码格式。</a:t>
            </a:r>
            <a:endParaRPr lang="en-US" altLang="zh-CN" b="1" dirty="0" smtClean="0"/>
          </a:p>
          <a:p>
            <a:pPr lvl="3"/>
            <a:r>
              <a:rPr lang="zh-CN" altLang="en-US" sz="1800" b="1" dirty="0" smtClean="0"/>
              <a:t>单击已经设计好的页码，出现</a:t>
            </a:r>
            <a:r>
              <a:rPr lang="en-US" altLang="zh-CN" sz="1800" b="1" dirty="0" smtClean="0"/>
              <a:t>【</a:t>
            </a:r>
            <a:r>
              <a:rPr lang="zh-CN" altLang="en-US" sz="1800" b="1" dirty="0" smtClean="0"/>
              <a:t>页眉和页脚工具</a:t>
            </a:r>
            <a:r>
              <a:rPr lang="en-US" altLang="zh-CN" sz="1800" b="1" dirty="0" smtClean="0"/>
              <a:t>-</a:t>
            </a:r>
            <a:r>
              <a:rPr lang="zh-CN" altLang="en-US" sz="1800" b="1" dirty="0" smtClean="0"/>
              <a:t>设计</a:t>
            </a:r>
            <a:r>
              <a:rPr lang="en-US" altLang="zh-CN" sz="1800" b="1" dirty="0" smtClean="0"/>
              <a:t>】</a:t>
            </a:r>
            <a:r>
              <a:rPr lang="zh-CN" altLang="en-US" sz="1800" b="1" dirty="0" smtClean="0"/>
              <a:t>选项卡。</a:t>
            </a:r>
            <a:endParaRPr lang="en-US" altLang="zh-CN" sz="1800" b="1" dirty="0" smtClean="0"/>
          </a:p>
          <a:p>
            <a:pPr lvl="3"/>
            <a:r>
              <a:rPr lang="zh-CN" altLang="en-US" sz="1800" b="1" dirty="0" smtClean="0"/>
              <a:t>利用此选项卡的功能区，进行复杂设计。</a:t>
            </a:r>
            <a:endParaRPr lang="en-US" altLang="zh-CN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17689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10.</a:t>
            </a:r>
            <a:r>
              <a:rPr lang="zh-CN" altLang="en-US" dirty="0" smtClean="0"/>
              <a:t>页眉与页脚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zh-CN" sz="3200" dirty="0" smtClean="0"/>
              <a:t>(2)</a:t>
            </a:r>
            <a:r>
              <a:rPr lang="zh-CN" altLang="en-US" sz="3200" dirty="0" smtClean="0"/>
              <a:t>页眉与页脚</a:t>
            </a:r>
          </a:p>
          <a:p>
            <a:pPr lvl="2" eaLnBrk="1" hangingPunct="1"/>
            <a:r>
              <a:rPr lang="zh-CN" altLang="en-US" dirty="0" smtClean="0"/>
              <a:t>①方法</a:t>
            </a:r>
            <a:endParaRPr lang="en-US" altLang="zh-CN" dirty="0" smtClean="0"/>
          </a:p>
          <a:p>
            <a:pPr lvl="3"/>
            <a:r>
              <a:rPr lang="zh-CN" altLang="en-US" sz="2400" dirty="0" smtClean="0"/>
              <a:t>在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插入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选项卡，选择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页眉</a:t>
            </a:r>
            <a:r>
              <a:rPr lang="en-US" altLang="zh-CN" sz="2400" dirty="0" smtClean="0"/>
              <a:t>】/【</a:t>
            </a:r>
            <a:r>
              <a:rPr lang="zh-CN" altLang="en-US" sz="2400" dirty="0" smtClean="0"/>
              <a:t>页脚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按钮；</a:t>
            </a:r>
            <a:r>
              <a:rPr lang="en-US" altLang="zh-CN" sz="2400" dirty="0" smtClean="0"/>
              <a:t> </a:t>
            </a:r>
          </a:p>
          <a:p>
            <a:pPr lvl="3"/>
            <a:r>
              <a:rPr lang="zh-CN" altLang="en-US" sz="2400" dirty="0" smtClean="0"/>
              <a:t>直接在页眉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页脚处输入文字。 </a:t>
            </a:r>
          </a:p>
          <a:p>
            <a:pPr lvl="2" eaLnBrk="1" hangingPunct="1"/>
            <a:r>
              <a:rPr lang="zh-CN" altLang="en-US" dirty="0" smtClean="0"/>
              <a:t>②设置页眉页脚的文字格式</a:t>
            </a:r>
          </a:p>
          <a:p>
            <a:pPr lvl="1" eaLnBrk="1" hangingPunct="1"/>
            <a:r>
              <a:rPr lang="en-US" altLang="zh-CN" sz="3200" b="1" dirty="0" smtClean="0"/>
              <a:t>(3)</a:t>
            </a:r>
            <a:r>
              <a:rPr lang="zh-CN" altLang="en-US" sz="3200" b="1" dirty="0" smtClean="0"/>
              <a:t>插入分页符</a:t>
            </a:r>
          </a:p>
          <a:p>
            <a:pPr lvl="2" eaLnBrk="1" hangingPunct="1"/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插入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选项卡中，单击按钮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分页</a:t>
            </a:r>
            <a:r>
              <a:rPr lang="en-US" altLang="zh-CN" dirty="0" smtClean="0"/>
              <a:t>】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4E8C-DA25-4E76-BE31-057C81A65622}" type="datetime1">
              <a:rPr lang="zh-CN" altLang="en-US" smtClean="0"/>
              <a:pPr/>
              <a:t>2014/1/1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马秀麟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BA06E-73FA-40BB-96AC-AD8C55B574A9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4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11.</a:t>
            </a:r>
            <a:r>
              <a:rPr lang="zh-CN" altLang="en-US" dirty="0" smtClean="0"/>
              <a:t>页面格式化</a:t>
            </a:r>
            <a:endParaRPr lang="en-US" altLang="zh-CN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sz="2800" dirty="0" smtClean="0"/>
              <a:t>11.</a:t>
            </a:r>
            <a:r>
              <a:rPr lang="zh-CN" altLang="en-US" sz="2800" dirty="0" smtClean="0"/>
              <a:t>页面格式化</a:t>
            </a:r>
            <a:endParaRPr lang="zh-CN" altLang="en-US" sz="2800" b="0" dirty="0" smtClean="0"/>
          </a:p>
          <a:p>
            <a:pPr lvl="1" eaLnBrk="1" hangingPunct="1"/>
            <a:r>
              <a:rPr lang="en-US" altLang="zh-CN" sz="2400" b="1" dirty="0" smtClean="0"/>
              <a:t>(1)</a:t>
            </a:r>
            <a:r>
              <a:rPr lang="zh-CN" altLang="en-US" sz="2400" b="1" dirty="0" smtClean="0"/>
              <a:t>页面背景</a:t>
            </a:r>
            <a:endParaRPr lang="en-US" altLang="zh-CN" sz="2400" b="1" dirty="0" smtClean="0"/>
          </a:p>
          <a:p>
            <a:pPr lvl="2" rtl="0" eaLnBrk="1" latinLnBrk="0" hangingPunct="1"/>
            <a:r>
              <a:rPr lang="zh-CN" altLang="zh-CN" sz="24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含义</a:t>
            </a:r>
            <a:endParaRPr lang="zh-CN" altLang="zh-CN" sz="2400" dirty="0" smtClean="0">
              <a:effectLst/>
            </a:endParaRPr>
          </a:p>
          <a:p>
            <a:pPr lvl="3" rtl="0" eaLnBrk="1" latinLnBrk="0" hangingPunct="1"/>
            <a:r>
              <a:rPr lang="zh-CN" altLang="en-US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为全体页面</a:t>
            </a:r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添加浅浅的</a:t>
            </a:r>
            <a:r>
              <a:rPr lang="zh-CN" altLang="en-US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背景颜色。</a:t>
            </a:r>
            <a:endParaRPr lang="zh-CN" altLang="zh-CN" dirty="0" smtClean="0">
              <a:effectLst/>
            </a:endParaRPr>
          </a:p>
          <a:p>
            <a:pPr lvl="2" rtl="0" eaLnBrk="1" latinLnBrk="0" hangingPunct="1"/>
            <a:r>
              <a:rPr lang="zh-CN" altLang="zh-CN" sz="24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方法</a:t>
            </a:r>
            <a:endParaRPr lang="zh-CN" altLang="zh-CN" dirty="0" smtClean="0">
              <a:effectLst/>
            </a:endParaRPr>
          </a:p>
          <a:p>
            <a:pPr lvl="3"/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页面布局</a:t>
            </a:r>
            <a:r>
              <a:rPr lang="en-US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——【</a:t>
            </a:r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页面背景</a:t>
            </a:r>
            <a:r>
              <a:rPr lang="en-US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】</a:t>
            </a:r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组块</a:t>
            </a:r>
            <a:r>
              <a:rPr lang="en-US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——【</a:t>
            </a:r>
            <a:r>
              <a:rPr lang="zh-CN" altLang="en-US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页面颜色</a:t>
            </a:r>
            <a:r>
              <a:rPr lang="en-US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】</a:t>
            </a:r>
            <a:r>
              <a:rPr lang="zh-CN" altLang="zh-CN" sz="2000" b="1" kern="1200" dirty="0" smtClean="0"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+mn-cs"/>
              </a:rPr>
              <a:t>按钮</a:t>
            </a:r>
            <a:endParaRPr lang="en-US" altLang="zh-CN" sz="3200" b="1" dirty="0" smtClean="0"/>
          </a:p>
          <a:p>
            <a:pPr lvl="1" eaLnBrk="1" hangingPunct="1"/>
            <a:r>
              <a:rPr lang="en-US" altLang="zh-CN" sz="2400" b="1" dirty="0" smtClean="0"/>
              <a:t>(2)</a:t>
            </a:r>
            <a:r>
              <a:rPr lang="zh-CN" altLang="en-US" sz="2400" b="1" dirty="0" smtClean="0"/>
              <a:t>页面水印</a:t>
            </a:r>
            <a:endParaRPr lang="en-US" altLang="zh-CN" sz="2400" b="1" dirty="0" smtClean="0"/>
          </a:p>
          <a:p>
            <a:pPr lvl="2" eaLnBrk="1" hangingPunct="1"/>
            <a:r>
              <a:rPr lang="zh-CN" altLang="en-US" sz="2000" b="1" dirty="0" smtClean="0"/>
              <a:t>含义</a:t>
            </a:r>
            <a:endParaRPr lang="en-US" altLang="zh-CN" sz="2000" b="1" dirty="0" smtClean="0"/>
          </a:p>
          <a:p>
            <a:pPr lvl="3" eaLnBrk="1" hangingPunct="1"/>
            <a:r>
              <a:rPr lang="zh-CN" altLang="en-US" sz="1900" b="1" dirty="0" smtClean="0"/>
              <a:t>添加浅浅的水印效果</a:t>
            </a:r>
            <a:endParaRPr lang="en-US" altLang="zh-CN" sz="1900" b="1" dirty="0" smtClean="0"/>
          </a:p>
          <a:p>
            <a:pPr lvl="2" eaLnBrk="1" hangingPunct="1"/>
            <a:r>
              <a:rPr lang="zh-CN" altLang="en-US" sz="2000" b="1" dirty="0" smtClean="0"/>
              <a:t>方法</a:t>
            </a:r>
            <a:endParaRPr lang="en-US" altLang="zh-CN" sz="2000" b="1" dirty="0" smtClean="0"/>
          </a:p>
          <a:p>
            <a:pPr lvl="3" eaLnBrk="1" hangingPunct="1"/>
            <a:r>
              <a:rPr lang="zh-CN" altLang="en-US" sz="1900" b="1" dirty="0" smtClean="0"/>
              <a:t>页面布局</a:t>
            </a:r>
            <a:r>
              <a:rPr lang="en-US" altLang="zh-CN" sz="1900" b="1" dirty="0" smtClean="0"/>
              <a:t>——【</a:t>
            </a:r>
            <a:r>
              <a:rPr lang="zh-CN" altLang="en-US" sz="1900" b="1" dirty="0" smtClean="0"/>
              <a:t>页面背景</a:t>
            </a:r>
            <a:r>
              <a:rPr lang="en-US" altLang="zh-CN" sz="1900" b="1" dirty="0" smtClean="0"/>
              <a:t>】</a:t>
            </a:r>
            <a:r>
              <a:rPr lang="zh-CN" altLang="en-US" sz="1900" b="1" dirty="0" smtClean="0"/>
              <a:t>组块</a:t>
            </a:r>
            <a:r>
              <a:rPr lang="en-US" altLang="zh-CN" sz="1900" b="1" dirty="0" smtClean="0"/>
              <a:t>——【</a:t>
            </a:r>
            <a:r>
              <a:rPr lang="zh-CN" altLang="en-US" sz="1900" b="1" dirty="0" smtClean="0"/>
              <a:t>水印</a:t>
            </a:r>
            <a:r>
              <a:rPr lang="en-US" altLang="zh-CN" sz="1900" b="1" dirty="0" smtClean="0"/>
              <a:t>】</a:t>
            </a:r>
            <a:r>
              <a:rPr lang="zh-CN" altLang="en-US" sz="1900" b="1" dirty="0" smtClean="0"/>
              <a:t>按钮</a:t>
            </a:r>
            <a:endParaRPr lang="en-US" altLang="zh-CN" sz="1900" b="1" dirty="0" smtClean="0"/>
          </a:p>
          <a:p>
            <a:pPr lvl="1" eaLnBrk="1" hangingPunct="1"/>
            <a:r>
              <a:rPr lang="en-US" altLang="zh-CN" sz="2400" b="1" dirty="0" smtClean="0"/>
              <a:t>(3)</a:t>
            </a:r>
            <a:r>
              <a:rPr lang="zh-CN" altLang="en-US" sz="2400" b="1" dirty="0" smtClean="0"/>
              <a:t>页面边框</a:t>
            </a:r>
            <a:endParaRPr lang="en-US" altLang="zh-CN" sz="2400" b="1" dirty="0" smtClean="0"/>
          </a:p>
          <a:p>
            <a:pPr lvl="2"/>
            <a:r>
              <a:rPr lang="zh-CN" altLang="en-US" sz="1900" b="1" dirty="0"/>
              <a:t>页面布局</a:t>
            </a:r>
            <a:r>
              <a:rPr lang="en-US" altLang="zh-CN" sz="1900" b="1" dirty="0"/>
              <a:t>——【</a:t>
            </a:r>
            <a:r>
              <a:rPr lang="zh-CN" altLang="en-US" sz="1900" b="1" dirty="0"/>
              <a:t>页面背景</a:t>
            </a:r>
            <a:r>
              <a:rPr lang="en-US" altLang="zh-CN" sz="1900" b="1" dirty="0"/>
              <a:t>】</a:t>
            </a:r>
            <a:r>
              <a:rPr lang="zh-CN" altLang="en-US" sz="1900" b="1" dirty="0"/>
              <a:t>组块</a:t>
            </a:r>
            <a:r>
              <a:rPr lang="en-US" altLang="zh-CN" sz="1900" b="1" dirty="0" smtClean="0"/>
              <a:t>——【</a:t>
            </a:r>
            <a:r>
              <a:rPr lang="zh-CN" altLang="en-US" sz="1900" b="1" dirty="0" smtClean="0"/>
              <a:t>页面边框</a:t>
            </a:r>
            <a:r>
              <a:rPr lang="en-US" altLang="zh-CN" sz="1900" b="1" dirty="0" smtClean="0"/>
              <a:t>】</a:t>
            </a:r>
            <a:r>
              <a:rPr lang="zh-CN" altLang="en-US" sz="1900" b="1" dirty="0" smtClean="0"/>
              <a:t>按钮</a:t>
            </a:r>
            <a:endParaRPr lang="en-US" altLang="zh-CN" sz="1900" b="1" dirty="0" smtClean="0"/>
          </a:p>
          <a:p>
            <a:pPr lvl="2"/>
            <a:r>
              <a:rPr lang="zh-CN" altLang="en-US" sz="1900" b="1" dirty="0" smtClean="0"/>
              <a:t>可选择各种“艺术型”边框。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13211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12.</a:t>
            </a:r>
            <a:r>
              <a:rPr lang="zh-CN" altLang="en-US" dirty="0" smtClean="0"/>
              <a:t>页面设置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1" hangingPunct="1"/>
            <a:r>
              <a:rPr lang="en-US" altLang="zh-CN" sz="2400" b="1" dirty="0" smtClean="0"/>
              <a:t>12.</a:t>
            </a:r>
            <a:r>
              <a:rPr lang="zh-CN" altLang="en-US" sz="2400" b="1" dirty="0" smtClean="0"/>
              <a:t>页面设置</a:t>
            </a:r>
            <a:endParaRPr lang="en-US" altLang="zh-CN" sz="2400" b="1" dirty="0" smtClean="0"/>
          </a:p>
          <a:p>
            <a:pPr lvl="1" eaLnBrk="1" hangingPunct="1"/>
            <a:r>
              <a:rPr lang="en-US" altLang="zh-CN" sz="2400" b="1" dirty="0" smtClean="0"/>
              <a:t>(1)</a:t>
            </a:r>
            <a:r>
              <a:rPr lang="zh-CN" altLang="en-US" sz="2400" b="1" dirty="0" smtClean="0"/>
              <a:t>页面设置的内容</a:t>
            </a:r>
            <a:endParaRPr lang="en-US" altLang="zh-CN" sz="2400" b="1" dirty="0" smtClean="0"/>
          </a:p>
          <a:p>
            <a:pPr lvl="2"/>
            <a:r>
              <a:rPr lang="zh-CN" altLang="en-US" b="1" dirty="0" smtClean="0"/>
              <a:t>页边距</a:t>
            </a:r>
          </a:p>
          <a:p>
            <a:pPr lvl="3"/>
            <a:r>
              <a:rPr lang="zh-CN" altLang="en-US" sz="1600" b="1" dirty="0" smtClean="0"/>
              <a:t>上、下、左、右以及页面等与边界的距离； </a:t>
            </a:r>
          </a:p>
          <a:p>
            <a:pPr lvl="2"/>
            <a:r>
              <a:rPr lang="zh-CN" altLang="en-US" b="1" dirty="0" smtClean="0"/>
              <a:t>纸张大小</a:t>
            </a:r>
          </a:p>
          <a:p>
            <a:pPr lvl="3"/>
            <a:r>
              <a:rPr lang="zh-CN" altLang="en-US" sz="1600" b="1" dirty="0" smtClean="0"/>
              <a:t>选择纸张的类型，是横向还是纵向打印； </a:t>
            </a:r>
          </a:p>
          <a:p>
            <a:pPr lvl="2"/>
            <a:r>
              <a:rPr lang="zh-CN" altLang="en-US" b="1" dirty="0" smtClean="0"/>
              <a:t>纸张来源</a:t>
            </a:r>
          </a:p>
          <a:p>
            <a:pPr lvl="3"/>
            <a:r>
              <a:rPr lang="zh-CN" altLang="en-US" sz="1600" b="1" dirty="0" smtClean="0"/>
              <a:t>纸张从哪里来，是默认纸盒还是手工送纸； </a:t>
            </a:r>
          </a:p>
          <a:p>
            <a:pPr lvl="2"/>
            <a:r>
              <a:rPr lang="zh-CN" altLang="en-US" b="1" dirty="0" smtClean="0"/>
              <a:t>版面</a:t>
            </a:r>
          </a:p>
          <a:p>
            <a:pPr lvl="3"/>
            <a:r>
              <a:rPr lang="zh-CN" altLang="en-US" sz="1600" b="1" dirty="0" smtClean="0"/>
              <a:t>限制版面的形式，包括版面中页眉和页脚在奇偶页是否相同，与首页是否相同等等；</a:t>
            </a:r>
            <a:r>
              <a:rPr lang="zh-CN" altLang="en-US" sz="1600" dirty="0" smtClean="0"/>
              <a:t> </a:t>
            </a:r>
          </a:p>
          <a:p>
            <a:pPr lvl="3"/>
            <a:r>
              <a:rPr lang="zh-CN" altLang="en-US" sz="1600" b="1" dirty="0" smtClean="0"/>
              <a:t>行号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87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12.</a:t>
            </a:r>
            <a:r>
              <a:rPr lang="zh-CN" altLang="en-US" dirty="0" smtClean="0"/>
              <a:t>页面设置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smtClean="0"/>
              <a:t>(2)</a:t>
            </a:r>
            <a:r>
              <a:rPr lang="zh-CN" altLang="en-US" dirty="0" smtClean="0"/>
              <a:t>页面设置的方法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页面布局</a:t>
            </a:r>
            <a:r>
              <a:rPr lang="en-US" altLang="zh-CN" dirty="0" smtClean="0"/>
              <a:t>】</a:t>
            </a:r>
            <a:r>
              <a:rPr lang="zh-CN" altLang="en-US" dirty="0" smtClean="0"/>
              <a:t>选项卡中，选择按钮：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页边距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文字方向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纸张大小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纸张方向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分栏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343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特点</a:t>
            </a:r>
            <a:endParaRPr lang="en-US" altLang="zh-CN" dirty="0" smtClean="0"/>
          </a:p>
          <a:p>
            <a:pPr lvl="1"/>
            <a:r>
              <a:rPr lang="zh-CN" altLang="en-US" dirty="0"/>
              <a:t>单</a:t>
            </a:r>
            <a:r>
              <a:rPr lang="zh-CN" altLang="en-US" dirty="0" smtClean="0"/>
              <a:t>选题、操作题</a:t>
            </a:r>
            <a:endParaRPr lang="en-US" altLang="zh-CN" dirty="0" smtClean="0"/>
          </a:p>
          <a:p>
            <a:r>
              <a:rPr lang="zh-CN" altLang="en-US" dirty="0" smtClean="0"/>
              <a:t>考核内容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文本块的操作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字符串的查找替换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设置字体相关属性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字体、字形、字号、颜色、上下标、阴文等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4189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CN" altLang="en-US" dirty="0" smtClean="0"/>
              <a:t>设置段落相关属性</a:t>
            </a:r>
            <a:endParaRPr lang="en-US" altLang="zh-CN" dirty="0" smtClean="0"/>
          </a:p>
          <a:p>
            <a:pPr lvl="2"/>
            <a:r>
              <a:rPr lang="zh-CN" altLang="en-US" dirty="0"/>
              <a:t>首航</a:t>
            </a:r>
            <a:r>
              <a:rPr lang="zh-CN" altLang="en-US" dirty="0" smtClean="0"/>
              <a:t>缩进、段前段后间距、行距、左右缩进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插入表格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（单元格合并、拆分、边框属性、宽度与高度）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插入图片、艺术字、</a:t>
            </a:r>
            <a:r>
              <a:rPr lang="en-US" altLang="zh-CN" dirty="0" smtClean="0"/>
              <a:t>SmartArt</a:t>
            </a:r>
          </a:p>
          <a:p>
            <a:pPr lvl="2"/>
            <a:r>
              <a:rPr lang="zh-CN" altLang="en-US" dirty="0" smtClean="0"/>
              <a:t>设置图片、艺术字格式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页面设置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页边距、纸张类型、纸张方向、页面边框等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32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2.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的基础知识</a:t>
            </a:r>
            <a:endParaRPr lang="en-US" altLang="zh-CN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的基础知识</a:t>
            </a:r>
            <a:endParaRPr lang="zh-CN" altLang="en-US" b="0" dirty="0" smtClean="0"/>
          </a:p>
          <a:p>
            <a:pPr lvl="1" eaLnBrk="1" hangingPunct="1"/>
            <a:r>
              <a:rPr lang="en-US" altLang="zh-CN" b="1" dirty="0" smtClean="0"/>
              <a:t>(1)Word</a:t>
            </a:r>
            <a:r>
              <a:rPr lang="zh-CN" altLang="en-US" b="1" dirty="0" smtClean="0"/>
              <a:t>的启动 </a:t>
            </a:r>
            <a:endParaRPr lang="en-US" altLang="zh-CN" b="1" dirty="0" smtClean="0"/>
          </a:p>
          <a:p>
            <a:pPr lvl="2"/>
            <a:r>
              <a:rPr lang="zh-CN" altLang="en-US" b="1" dirty="0" smtClean="0"/>
              <a:t>通过“开始”菜单</a:t>
            </a:r>
            <a:endParaRPr lang="en-US" altLang="zh-CN" b="1" dirty="0" smtClean="0"/>
          </a:p>
          <a:p>
            <a:pPr lvl="3"/>
            <a:r>
              <a:rPr lang="zh-CN" altLang="en-US" b="1" dirty="0"/>
              <a:t>开始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所有程序</a:t>
            </a:r>
            <a:r>
              <a:rPr lang="en-US" altLang="zh-CN" b="1" dirty="0" smtClean="0"/>
              <a:t>——Microsoft Office——Word 2010</a:t>
            </a:r>
          </a:p>
          <a:p>
            <a:pPr lvl="2"/>
            <a:r>
              <a:rPr lang="zh-CN" altLang="en-US" b="1" dirty="0" smtClean="0"/>
              <a:t>桌面快捷方式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如果桌面有</a:t>
            </a:r>
            <a:r>
              <a:rPr lang="en-US" altLang="zh-CN" b="1" dirty="0" smtClean="0"/>
              <a:t>Word2010</a:t>
            </a:r>
            <a:r>
              <a:rPr lang="zh-CN" altLang="en-US" b="1" dirty="0" smtClean="0"/>
              <a:t>的快捷方式，直接双击此快捷方式。</a:t>
            </a:r>
          </a:p>
          <a:p>
            <a:pPr lvl="1" eaLnBrk="1" hangingPunct="1"/>
            <a:r>
              <a:rPr lang="en-US" altLang="zh-CN" b="1" dirty="0" smtClean="0"/>
              <a:t>(2)Word</a:t>
            </a:r>
            <a:r>
              <a:rPr lang="zh-CN" altLang="en-US" b="1" dirty="0" smtClean="0"/>
              <a:t>的退出 </a:t>
            </a:r>
          </a:p>
          <a:p>
            <a:pPr lvl="2" eaLnBrk="1" hangingPunct="1"/>
            <a:r>
              <a:rPr lang="zh-CN" altLang="en-US" b="1" dirty="0" smtClean="0"/>
              <a:t>方法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单击</a:t>
            </a:r>
            <a:r>
              <a:rPr lang="en-US" altLang="zh-CN" b="1" dirty="0" smtClean="0"/>
              <a:t>Word</a:t>
            </a:r>
            <a:r>
              <a:rPr lang="zh-CN" altLang="en-US" b="1" dirty="0" smtClean="0"/>
              <a:t>窗口标题右上角的关闭钮（</a:t>
            </a:r>
            <a:r>
              <a:rPr lang="en-US" altLang="zh-CN" b="1" dirty="0" smtClean="0"/>
              <a:t>×</a:t>
            </a:r>
            <a:r>
              <a:rPr lang="zh-CN" altLang="en-US" b="1" dirty="0" smtClean="0"/>
              <a:t>）； </a:t>
            </a:r>
          </a:p>
          <a:p>
            <a:pPr lvl="3"/>
            <a:r>
              <a:rPr lang="zh-CN" altLang="en-US" b="1" dirty="0" smtClean="0"/>
              <a:t>选择菜单中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文件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然后选择</a:t>
            </a:r>
            <a:r>
              <a:rPr lang="en-US" altLang="zh-CN" b="1" dirty="0" smtClean="0"/>
              <a:t>【</a:t>
            </a:r>
            <a:r>
              <a:rPr lang="zh-CN" altLang="en-US" b="1" dirty="0" smtClean="0"/>
              <a:t>退出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； </a:t>
            </a:r>
          </a:p>
          <a:p>
            <a:pPr lvl="3"/>
            <a:r>
              <a:rPr lang="zh-CN" altLang="en-US" b="1" dirty="0" smtClean="0"/>
              <a:t>使用快捷键</a:t>
            </a:r>
            <a:r>
              <a:rPr lang="en-US" altLang="zh-CN" b="1" dirty="0" smtClean="0"/>
              <a:t>&lt;Alt&gt;-&lt;F4&gt; </a:t>
            </a:r>
          </a:p>
        </p:txBody>
      </p:sp>
    </p:spTree>
    <p:extLst>
      <p:ext uri="{BB962C8B-B14F-4D97-AF65-F5344CB8AC3E}">
        <p14:creationId xmlns:p14="http://schemas.microsoft.com/office/powerpoint/2010/main" val="144725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2.Word</a:t>
            </a:r>
            <a:r>
              <a:rPr lang="zh-CN" altLang="en-US" dirty="0" smtClean="0"/>
              <a:t>基础知识</a:t>
            </a:r>
            <a:endParaRPr lang="en-US" altLang="zh-CN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CN" b="1" dirty="0" smtClean="0"/>
              <a:t>(3)Word</a:t>
            </a:r>
            <a:r>
              <a:rPr lang="zh-CN" altLang="en-US" b="1" dirty="0" smtClean="0"/>
              <a:t>中的文档类型：</a:t>
            </a:r>
          </a:p>
          <a:p>
            <a:pPr lvl="2" eaLnBrk="1" hangingPunct="1"/>
            <a:r>
              <a:rPr lang="zh-CN" altLang="en-US" b="1" dirty="0" smtClean="0"/>
              <a:t>模板文件</a:t>
            </a:r>
            <a:r>
              <a:rPr lang="en-US" altLang="zh-CN" b="1" dirty="0" smtClean="0"/>
              <a:t>——dot</a:t>
            </a:r>
            <a:r>
              <a:rPr lang="zh-CN" altLang="en-US" b="1" dirty="0" smtClean="0"/>
              <a:t>文档或</a:t>
            </a:r>
            <a:r>
              <a:rPr lang="en-US" altLang="zh-CN" b="1" dirty="0" err="1" smtClean="0"/>
              <a:t>dotx</a:t>
            </a:r>
            <a:r>
              <a:rPr lang="zh-CN" altLang="en-US" b="1" dirty="0" smtClean="0"/>
              <a:t>文档</a:t>
            </a:r>
          </a:p>
          <a:p>
            <a:pPr lvl="3" eaLnBrk="1" hangingPunct="1"/>
            <a:r>
              <a:rPr lang="en-US" altLang="zh-CN" b="1" dirty="0" smtClean="0"/>
              <a:t>Normal.dot </a:t>
            </a:r>
          </a:p>
          <a:p>
            <a:pPr lvl="2" eaLnBrk="1" hangingPunct="1"/>
            <a:r>
              <a:rPr lang="zh-CN" altLang="en-US" b="1" dirty="0" smtClean="0"/>
              <a:t>普通文档</a:t>
            </a:r>
            <a:r>
              <a:rPr lang="en-US" altLang="zh-CN" b="1" dirty="0" smtClean="0"/>
              <a:t>——doc</a:t>
            </a:r>
            <a:r>
              <a:rPr lang="zh-CN" altLang="en-US" b="1" dirty="0" smtClean="0"/>
              <a:t>文档或</a:t>
            </a:r>
            <a:r>
              <a:rPr lang="en-US" altLang="zh-CN" b="1" dirty="0" err="1" smtClean="0"/>
              <a:t>docx</a:t>
            </a:r>
            <a:r>
              <a:rPr lang="zh-CN" altLang="en-US" b="1" dirty="0" smtClean="0"/>
              <a:t>文档</a:t>
            </a:r>
          </a:p>
          <a:p>
            <a:pPr lvl="3" eaLnBrk="1" hangingPunct="1"/>
            <a:r>
              <a:rPr lang="zh-CN" altLang="en-US" b="1" dirty="0" smtClean="0"/>
              <a:t>在</a:t>
            </a:r>
            <a:r>
              <a:rPr lang="en-US" altLang="zh-CN" b="1" dirty="0" smtClean="0"/>
              <a:t>Office2003</a:t>
            </a:r>
            <a:r>
              <a:rPr lang="zh-CN" altLang="en-US" b="1" dirty="0" smtClean="0"/>
              <a:t>中，</a:t>
            </a:r>
            <a:r>
              <a:rPr lang="en-US" altLang="zh-CN" b="1" dirty="0" smtClean="0"/>
              <a:t>Word</a:t>
            </a:r>
            <a:r>
              <a:rPr lang="zh-CN" altLang="en-US" b="1" dirty="0" smtClean="0"/>
              <a:t>文档</a:t>
            </a:r>
            <a:r>
              <a:rPr lang="en-US" altLang="zh-CN" b="1" dirty="0" smtClean="0"/>
              <a:t>doc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lvl="3" eaLnBrk="1" hangingPunct="1"/>
            <a:r>
              <a:rPr lang="zh-CN" altLang="en-US" b="1" dirty="0" smtClean="0"/>
              <a:t>在</a:t>
            </a:r>
            <a:r>
              <a:rPr lang="en-US" altLang="zh-CN" b="1" dirty="0" smtClean="0"/>
              <a:t>Office2007</a:t>
            </a:r>
            <a:r>
              <a:rPr lang="zh-CN" altLang="en-US" b="1" dirty="0" smtClean="0"/>
              <a:t>中，</a:t>
            </a:r>
            <a:r>
              <a:rPr lang="en-US" altLang="zh-CN" b="1" dirty="0" smtClean="0"/>
              <a:t>Word</a:t>
            </a:r>
            <a:r>
              <a:rPr lang="zh-CN" altLang="en-US" b="1" dirty="0" smtClean="0"/>
              <a:t>文档</a:t>
            </a:r>
            <a:r>
              <a:rPr lang="en-US" altLang="zh-CN" b="1" dirty="0" err="1" smtClean="0"/>
              <a:t>docx</a:t>
            </a:r>
            <a:r>
              <a:rPr lang="zh-CN" altLang="en-US" b="1" dirty="0" smtClean="0"/>
              <a:t>。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46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3.Word2010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1628"/>
            <a:ext cx="8229600" cy="4897732"/>
          </a:xfrm>
        </p:spPr>
        <p:txBody>
          <a:bodyPr>
            <a:normAutofit/>
          </a:bodyPr>
          <a:lstStyle/>
          <a:p>
            <a:pPr lvl="1"/>
            <a:r>
              <a:rPr lang="en-US" altLang="zh-CN" dirty="0" smtClean="0"/>
              <a:t>(1)Office2010</a:t>
            </a:r>
            <a:r>
              <a:rPr lang="zh-CN" altLang="en-US" dirty="0" smtClean="0"/>
              <a:t>的新特征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不再使用传统的“菜单”体系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传统方式：水平菜单</a:t>
            </a:r>
            <a:r>
              <a:rPr lang="en-US" altLang="zh-CN" dirty="0" smtClean="0"/>
              <a:t>+</a:t>
            </a:r>
            <a:r>
              <a:rPr lang="zh-CN" altLang="en-US" dirty="0" smtClean="0"/>
              <a:t>下拉式菜单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采用新的“选项卡”体系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选项卡结构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顶级选项卡类似于传统菜单；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选项卡融合了传统的“菜单项</a:t>
            </a:r>
            <a:r>
              <a:rPr lang="en-US" altLang="zh-CN" dirty="0" smtClean="0"/>
              <a:t>+</a:t>
            </a:r>
            <a:r>
              <a:rPr lang="zh-CN" altLang="en-US" dirty="0" smtClean="0"/>
              <a:t>工具栏”的功能；分区块设置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选项按钮右侧有“向下”的小黑三角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区块右下角的小箭头（对话框启动器）</a:t>
            </a:r>
            <a:endParaRPr lang="en-US" altLang="zh-CN" dirty="0" smtClean="0"/>
          </a:p>
          <a:p>
            <a:pPr lvl="5"/>
            <a:r>
              <a:rPr lang="en-US" altLang="zh-CN" dirty="0" smtClean="0"/>
              <a:t>——</a:t>
            </a:r>
            <a:r>
              <a:rPr lang="zh-CN" altLang="en-US" dirty="0" smtClean="0"/>
              <a:t>弹出详细设置的对话框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1623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3.Word2010</a:t>
            </a:r>
            <a:r>
              <a:rPr lang="zh-CN" altLang="en-US" dirty="0" smtClean="0"/>
              <a:t>主界面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zh-CN" altLang="en-US" dirty="0" smtClean="0"/>
              <a:t>操作方法</a:t>
            </a:r>
            <a:endParaRPr lang="en-US" altLang="zh-CN" dirty="0" smtClean="0"/>
          </a:p>
          <a:p>
            <a:pPr lvl="3"/>
            <a:r>
              <a:rPr lang="zh-CN" altLang="en-US" dirty="0" smtClean="0">
                <a:solidFill>
                  <a:srgbClr val="FF0000"/>
                </a:solidFill>
              </a:rPr>
              <a:t>最常用的操作可在选项卡中直接获取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3"/>
            <a:r>
              <a:rPr lang="zh-CN" altLang="en-US" dirty="0" smtClean="0">
                <a:solidFill>
                  <a:srgbClr val="FF0000"/>
                </a:solidFill>
              </a:rPr>
              <a:t>高级功能需要借助对话框实现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4"/>
            <a:r>
              <a:rPr lang="zh-CN" altLang="en-US" dirty="0" smtClean="0"/>
              <a:t>单击相应区块右下角的“对话框启动器”</a:t>
            </a:r>
            <a:endParaRPr lang="en-US" altLang="zh-CN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CN" sz="2400" b="1" dirty="0" smtClean="0"/>
              <a:t>(2)</a:t>
            </a:r>
            <a:r>
              <a:rPr lang="zh-CN" altLang="en-US" sz="2400" b="1" dirty="0" smtClean="0"/>
              <a:t>主界面组成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标题栏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zh-CN" altLang="en-US" sz="1600" dirty="0" smtClean="0"/>
              <a:t>（保存、撤销、重做）（最小化，最大化，关闭，恢复）；</a:t>
            </a:r>
            <a:endParaRPr lang="en-US" altLang="zh-CN" sz="1600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功能区（选项卡）</a:t>
            </a:r>
            <a:endParaRPr lang="en-US" altLang="zh-CN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文档输入窗口 </a:t>
            </a:r>
            <a:endParaRPr lang="en-US" altLang="zh-CN" sz="2000" dirty="0" smtClean="0"/>
          </a:p>
          <a:p>
            <a:pPr lvl="3">
              <a:lnSpc>
                <a:spcPct val="90000"/>
              </a:lnSpc>
            </a:pPr>
            <a:r>
              <a:rPr lang="zh-CN" altLang="en-US" sz="1600" dirty="0" smtClean="0"/>
              <a:t>可能有标尺</a:t>
            </a:r>
            <a:endParaRPr lang="en-US" altLang="zh-CN" sz="1600" dirty="0" smtClean="0"/>
          </a:p>
          <a:p>
            <a:pPr lvl="2">
              <a:lnSpc>
                <a:spcPct val="90000"/>
              </a:lnSpc>
            </a:pPr>
            <a:r>
              <a:rPr lang="zh-CN" altLang="en-US" sz="2000" dirty="0" smtClean="0"/>
              <a:t>“导航窗格”和“任务窗格”</a:t>
            </a:r>
            <a:endParaRPr lang="en-US" altLang="zh-CN" sz="2000" dirty="0" smtClean="0"/>
          </a:p>
          <a:p>
            <a:pPr lvl="2" eaLnBrk="1" hangingPunct="1">
              <a:lnSpc>
                <a:spcPct val="90000"/>
              </a:lnSpc>
            </a:pPr>
            <a:r>
              <a:rPr lang="zh-CN" altLang="en-US" sz="2000" dirty="0" smtClean="0"/>
              <a:t>状态栏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6463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3.Word2010</a:t>
            </a:r>
            <a:r>
              <a:rPr lang="zh-CN" altLang="en-US" dirty="0" smtClean="0"/>
              <a:t>主界面</a:t>
            </a:r>
            <a:endParaRPr lang="en-US" altLang="zh-CN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772816"/>
            <a:ext cx="8229600" cy="438191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altLang="zh-CN" sz="2400" b="1" dirty="0" smtClean="0"/>
              <a:t>(3)</a:t>
            </a:r>
            <a:r>
              <a:rPr lang="zh-CN" altLang="en-US" sz="2400" b="1" dirty="0" smtClean="0"/>
              <a:t>主工作窗口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sz="2200" dirty="0" smtClean="0"/>
              <a:t>重要标记</a:t>
            </a:r>
            <a:endParaRPr lang="en-US" altLang="zh-CN" sz="2200" dirty="0" smtClean="0"/>
          </a:p>
          <a:p>
            <a:pPr lvl="3">
              <a:lnSpc>
                <a:spcPct val="90000"/>
              </a:lnSpc>
            </a:pPr>
            <a:r>
              <a:rPr lang="zh-CN" altLang="en-US" sz="1700" dirty="0" smtClean="0"/>
              <a:t>标尺、段落标志、 插入点（光标位置） </a:t>
            </a:r>
            <a:endParaRPr lang="en-US" altLang="zh-CN" sz="1700" dirty="0" smtClean="0"/>
          </a:p>
          <a:p>
            <a:pPr lvl="3">
              <a:lnSpc>
                <a:spcPct val="90000"/>
              </a:lnSpc>
            </a:pPr>
            <a:r>
              <a:rPr lang="zh-CN" altLang="en-US" sz="1700" dirty="0" smtClean="0">
                <a:solidFill>
                  <a:srgbClr val="FF0000"/>
                </a:solidFill>
              </a:rPr>
              <a:t>在主窗口中右单击，会弹出“快捷菜单”。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en-US" sz="2200" dirty="0" smtClean="0"/>
              <a:t>支持多窗口</a:t>
            </a:r>
            <a:endParaRPr lang="en-US" altLang="zh-CN" sz="2200" dirty="0" smtClean="0"/>
          </a:p>
          <a:p>
            <a:pPr lvl="3">
              <a:lnSpc>
                <a:spcPct val="90000"/>
              </a:lnSpc>
            </a:pPr>
            <a:r>
              <a:rPr lang="zh-CN" altLang="en-US" sz="1700" dirty="0" smtClean="0"/>
              <a:t>只有一个活动窗口，窗口最小化</a:t>
            </a:r>
            <a:endParaRPr lang="en-US" altLang="zh-CN" sz="1700" dirty="0" smtClean="0"/>
          </a:p>
          <a:p>
            <a:pPr lvl="2">
              <a:lnSpc>
                <a:spcPct val="90000"/>
              </a:lnSpc>
            </a:pPr>
            <a:r>
              <a:rPr lang="zh-CN" altLang="en-US" b="1" dirty="0" smtClean="0"/>
              <a:t>强调说明</a:t>
            </a:r>
            <a:endParaRPr lang="en-US" altLang="zh-CN" b="1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智能化功能区</a:t>
            </a:r>
            <a:endParaRPr lang="en-US" altLang="zh-CN" dirty="0" smtClean="0"/>
          </a:p>
          <a:p>
            <a:pPr lvl="3">
              <a:lnSpc>
                <a:spcPct val="90000"/>
              </a:lnSpc>
            </a:pPr>
            <a:r>
              <a:rPr lang="zh-CN" altLang="en-US" dirty="0" smtClean="0"/>
              <a:t>选中某一对象，则弹出相应的选项卡。</a:t>
            </a:r>
          </a:p>
        </p:txBody>
      </p:sp>
    </p:spTree>
    <p:extLst>
      <p:ext uri="{BB962C8B-B14F-4D97-AF65-F5344CB8AC3E}">
        <p14:creationId xmlns:p14="http://schemas.microsoft.com/office/powerpoint/2010/main" val="221427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/>
              <a:t>3.Word2010</a:t>
            </a:r>
            <a:r>
              <a:rPr lang="zh-CN" altLang="en-US" dirty="0" smtClean="0"/>
              <a:t>主界面</a:t>
            </a:r>
            <a:endParaRPr lang="en-US" altLang="zh-CN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altLang="zh-CN" b="1" dirty="0" smtClean="0"/>
              <a:t>(4)</a:t>
            </a:r>
            <a:r>
              <a:rPr lang="zh-CN" altLang="en-US" b="1" dirty="0" smtClean="0"/>
              <a:t>改变主界面的显示方式</a:t>
            </a:r>
          </a:p>
          <a:p>
            <a:pPr lvl="2" eaLnBrk="1" hangingPunct="1"/>
            <a:r>
              <a:rPr lang="zh-CN" altLang="en-US" b="1" dirty="0" smtClean="0"/>
              <a:t> 方法：</a:t>
            </a:r>
            <a:endParaRPr lang="en-US" altLang="zh-CN" b="1" dirty="0" smtClean="0"/>
          </a:p>
          <a:p>
            <a:pPr lvl="3"/>
            <a:r>
              <a:rPr lang="en-US" altLang="zh-CN" b="1" dirty="0" smtClean="0"/>
              <a:t>【</a:t>
            </a:r>
            <a:r>
              <a:rPr lang="zh-CN" altLang="en-US" b="1" dirty="0" smtClean="0"/>
              <a:t>视图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选项卡，然后设置一种页面显示方式。</a:t>
            </a:r>
          </a:p>
          <a:p>
            <a:pPr lvl="3" eaLnBrk="1" hangingPunct="1"/>
            <a:r>
              <a:rPr lang="en-US" altLang="zh-CN" b="1" dirty="0" smtClean="0"/>
              <a:t>【</a:t>
            </a:r>
            <a:r>
              <a:rPr lang="zh-CN" altLang="en-US" b="1" dirty="0" smtClean="0"/>
              <a:t>视图</a:t>
            </a:r>
            <a:r>
              <a:rPr lang="en-US" altLang="zh-CN" b="1" dirty="0" smtClean="0"/>
              <a:t>】</a:t>
            </a:r>
            <a:r>
              <a:rPr lang="zh-CN" altLang="en-US" b="1" dirty="0" smtClean="0"/>
              <a:t>选项卡，设置“导航”、“标尺”</a:t>
            </a:r>
          </a:p>
          <a:p>
            <a:pPr lvl="2" eaLnBrk="1" hangingPunct="1"/>
            <a:r>
              <a:rPr lang="zh-CN" altLang="en-US" b="1" dirty="0" smtClean="0"/>
              <a:t> 几种显示方式</a:t>
            </a:r>
          </a:p>
          <a:p>
            <a:pPr lvl="3" eaLnBrk="1" hangingPunct="1"/>
            <a:r>
              <a:rPr lang="zh-CN" altLang="en-US" b="1" dirty="0" smtClean="0"/>
              <a:t>页面、普通、大纲、</a:t>
            </a:r>
            <a:r>
              <a:rPr lang="en-US" altLang="zh-CN" b="1" dirty="0" smtClean="0"/>
              <a:t>Web</a:t>
            </a:r>
            <a:r>
              <a:rPr lang="zh-CN" altLang="en-US" b="1" dirty="0" smtClean="0"/>
              <a:t>格式；</a:t>
            </a:r>
            <a:endParaRPr lang="en-US" altLang="zh-CN" b="1" dirty="0" smtClean="0"/>
          </a:p>
          <a:p>
            <a:pPr lvl="3"/>
            <a:r>
              <a:rPr lang="zh-CN" altLang="en-US" dirty="0" smtClean="0"/>
              <a:t>页面视图</a:t>
            </a:r>
            <a:r>
              <a:rPr lang="zh-CN" altLang="en-US" b="1" dirty="0" smtClean="0"/>
              <a:t>所见即所得，两种标尺。</a:t>
            </a:r>
            <a:endParaRPr lang="en-US" altLang="zh-CN" b="1" dirty="0" smtClean="0"/>
          </a:p>
          <a:p>
            <a:pPr lvl="2"/>
            <a:r>
              <a:rPr lang="zh-CN" altLang="en-US" b="1" dirty="0" smtClean="0"/>
              <a:t> 文档导航</a:t>
            </a:r>
            <a:endParaRPr lang="en-US" altLang="zh-CN" b="1" dirty="0" smtClean="0"/>
          </a:p>
          <a:p>
            <a:pPr lvl="3"/>
            <a:r>
              <a:rPr lang="zh-CN" altLang="en-US" b="1" dirty="0" smtClean="0"/>
              <a:t>显示文档的标题及层次关系</a:t>
            </a:r>
          </a:p>
        </p:txBody>
      </p:sp>
    </p:spTree>
    <p:extLst>
      <p:ext uri="{BB962C8B-B14F-4D97-AF65-F5344CB8AC3E}">
        <p14:creationId xmlns:p14="http://schemas.microsoft.com/office/powerpoint/2010/main" val="15181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2792</Words>
  <Application>Microsoft Office PowerPoint</Application>
  <PresentationFormat>全屏显示(4:3)</PresentationFormat>
  <Paragraphs>389</Paragraphs>
  <Slides>38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主题​​</vt:lpstr>
      <vt:lpstr>PowerPoint 演示文稿</vt:lpstr>
      <vt:lpstr>第4章  文字处理Word2010</vt:lpstr>
      <vt:lpstr>1.文字处理软件简介</vt:lpstr>
      <vt:lpstr>2. Word的基础知识</vt:lpstr>
      <vt:lpstr>2.Word基础知识</vt:lpstr>
      <vt:lpstr>3.Word2010主界面</vt:lpstr>
      <vt:lpstr>3.Word2010主界面</vt:lpstr>
      <vt:lpstr>3.Word2010主界面</vt:lpstr>
      <vt:lpstr>3.Word2010主界面</vt:lpstr>
      <vt:lpstr>4.文字编辑</vt:lpstr>
      <vt:lpstr>4.文字编辑</vt:lpstr>
      <vt:lpstr>5.文本块的管理</vt:lpstr>
      <vt:lpstr>5.文本块的管理</vt:lpstr>
      <vt:lpstr>6.文字的定位、查找与替换</vt:lpstr>
      <vt:lpstr>6.文字的定位、查找与替换　 </vt:lpstr>
      <vt:lpstr>7.设置文档格式</vt:lpstr>
      <vt:lpstr>7.设置文档格式</vt:lpstr>
      <vt:lpstr>7.设置文档格式</vt:lpstr>
      <vt:lpstr>7.设置文档格式</vt:lpstr>
      <vt:lpstr>8.图文混排的知识</vt:lpstr>
      <vt:lpstr>8.图文混排知识</vt:lpstr>
      <vt:lpstr>8.图文混排的知识</vt:lpstr>
      <vt:lpstr>9.表格的处理</vt:lpstr>
      <vt:lpstr>9.表格的处理</vt:lpstr>
      <vt:lpstr>9.表格的处理</vt:lpstr>
      <vt:lpstr>9.表格的处理</vt:lpstr>
      <vt:lpstr>9、表格的处理</vt:lpstr>
      <vt:lpstr>9.表格的处理</vt:lpstr>
      <vt:lpstr>9.表格的处理</vt:lpstr>
      <vt:lpstr> 9.表格的处理</vt:lpstr>
      <vt:lpstr>9.表格的处理</vt:lpstr>
      <vt:lpstr>10.页眉与页脚</vt:lpstr>
      <vt:lpstr>10.页眉与页脚</vt:lpstr>
      <vt:lpstr>11.页面格式化</vt:lpstr>
      <vt:lpstr>12.页面设置</vt:lpstr>
      <vt:lpstr>12.页面设置</vt:lpstr>
      <vt:lpstr>小结</vt:lpstr>
      <vt:lpstr>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Xiongyu</dc:creator>
  <cp:lastModifiedBy>maxl</cp:lastModifiedBy>
  <cp:revision>35</cp:revision>
  <dcterms:created xsi:type="dcterms:W3CDTF">2013-12-18T08:31:28Z</dcterms:created>
  <dcterms:modified xsi:type="dcterms:W3CDTF">2014-01-01T12:02:21Z</dcterms:modified>
</cp:coreProperties>
</file>