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60" r:id="rId6"/>
    <p:sldId id="261" r:id="rId7"/>
    <p:sldId id="262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83" r:id="rId16"/>
    <p:sldId id="289" r:id="rId17"/>
    <p:sldId id="284" r:id="rId18"/>
    <p:sldId id="285" r:id="rId19"/>
    <p:sldId id="286" r:id="rId20"/>
    <p:sldId id="290" r:id="rId21"/>
    <p:sldId id="287" r:id="rId22"/>
    <p:sldId id="288" r:id="rId23"/>
    <p:sldId id="280" r:id="rId24"/>
    <p:sldId id="281" r:id="rId25"/>
    <p:sldId id="282" r:id="rId26"/>
    <p:sldId id="291" r:id="rId27"/>
    <p:sldId id="293" r:id="rId28"/>
    <p:sldId id="294" r:id="rId29"/>
    <p:sldId id="295" r:id="rId30"/>
    <p:sldId id="296" r:id="rId31"/>
    <p:sldId id="308" r:id="rId32"/>
    <p:sldId id="297" r:id="rId33"/>
    <p:sldId id="298" r:id="rId34"/>
    <p:sldId id="309" r:id="rId35"/>
    <p:sldId id="310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8" autoAdjust="0"/>
  </p:normalViewPr>
  <p:slideViewPr>
    <p:cSldViewPr>
      <p:cViewPr varScale="1">
        <p:scale>
          <a:sx n="62" d="100"/>
          <a:sy n="62" d="100"/>
        </p:scale>
        <p:origin x="-3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7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55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5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0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4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华文行楷" pitchFamily="2" charset="-122"/>
                <a:ea typeface="华文行楷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8"/>
          </a:xfrm>
        </p:spPr>
        <p:txBody>
          <a:bodyPr/>
          <a:lstStyle>
            <a:lvl1pPr marL="342900" indent="-342900">
              <a:buFont typeface="Wingdings" pitchFamily="2" charset="2"/>
              <a:buChar char="Ø"/>
              <a:defRPr sz="2800" b="1">
                <a:latin typeface="黑体" pitchFamily="49" charset="-122"/>
                <a:ea typeface="黑体" pitchFamily="49" charset="-122"/>
              </a:defRPr>
            </a:lvl1pPr>
            <a:lvl2pPr marL="742950" indent="-285750">
              <a:buFont typeface="Wingdings" pitchFamily="2" charset="2"/>
              <a:buChar char="n"/>
              <a:defRPr sz="2800" b="1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defRPr>
            </a:lvl2pPr>
            <a:lvl3pPr marL="1143000" indent="-228600">
              <a:buFont typeface="Wingdings" pitchFamily="2" charset="2"/>
              <a:buChar char="u"/>
              <a:defRPr/>
            </a:lvl3pPr>
            <a:lvl4pPr marL="1600200" indent="-228600">
              <a:buFont typeface="Wingdings" pitchFamily="2" charset="2"/>
              <a:buChar char="ü"/>
              <a:defRPr/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51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36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89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8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5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30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18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4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 smtClean="0"/>
              <a:t>计算机体系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计算机的工作原理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存储程序与程序控制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冯</a:t>
            </a:r>
            <a:r>
              <a:rPr lang="en-US" altLang="zh-CN" dirty="0" smtClean="0"/>
              <a:t>.</a:t>
            </a:r>
            <a:r>
              <a:rPr lang="zh-CN" altLang="en-US" dirty="0" smtClean="0"/>
              <a:t>诺依曼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硬件体系、软件体系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硬件体系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逻辑结构（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部分）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主板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CPU</a:t>
            </a:r>
          </a:p>
          <a:p>
            <a:pPr lvl="3"/>
            <a:r>
              <a:rPr lang="zh-CN" altLang="en-US" dirty="0" smtClean="0"/>
              <a:t>运算器、控制器（寄存器）、高速缓存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主要指标：核心数量、主频率、高速缓存数量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1314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zh-CN" altLang="en-US" dirty="0" smtClean="0"/>
              <a:t>内存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类型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ROM——</a:t>
            </a:r>
            <a:r>
              <a:rPr lang="zh-CN" altLang="en-US" dirty="0" smtClean="0"/>
              <a:t>只读存储器（存储</a:t>
            </a:r>
            <a:r>
              <a:rPr lang="en-US" altLang="zh-CN" dirty="0" smtClean="0"/>
              <a:t>BIOS</a:t>
            </a:r>
            <a:r>
              <a:rPr lang="zh-CN" altLang="en-US" dirty="0" smtClean="0"/>
              <a:t>信息）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RAM——</a:t>
            </a:r>
            <a:r>
              <a:rPr lang="zh-CN" altLang="en-US" dirty="0" smtClean="0"/>
              <a:t>随机存储器（存储运行中的数据和程序）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指标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存储容量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运行频率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外存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硬盘、</a:t>
            </a:r>
            <a:r>
              <a:rPr lang="en-US" altLang="zh-CN" dirty="0" smtClean="0"/>
              <a:t>U</a:t>
            </a:r>
            <a:r>
              <a:rPr lang="zh-CN" altLang="en-US" dirty="0" smtClean="0"/>
              <a:t>盘、</a:t>
            </a:r>
            <a:r>
              <a:rPr lang="en-US" altLang="zh-CN" dirty="0" smtClean="0"/>
              <a:t>SD</a:t>
            </a:r>
            <a:r>
              <a:rPr lang="zh-CN" altLang="en-US" dirty="0" smtClean="0"/>
              <a:t>卡、</a:t>
            </a:r>
            <a:r>
              <a:rPr lang="en-US" altLang="zh-CN" dirty="0" smtClean="0"/>
              <a:t>TF</a:t>
            </a:r>
            <a:r>
              <a:rPr lang="zh-CN" altLang="en-US" dirty="0" smtClean="0"/>
              <a:t>卡等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硬盘的安全性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IO</a:t>
            </a:r>
            <a:r>
              <a:rPr lang="zh-CN" altLang="en-US" dirty="0" smtClean="0"/>
              <a:t>设备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029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 smtClean="0"/>
              <a:t>软件体系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软件的层次关系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裸机、操作系统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计算机程序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机器语言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高级语言：编译型、解释型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软件类别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系统软件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应用软件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6956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 smtClean="0"/>
              <a:t>计算机中的数词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K M G T P</a:t>
            </a:r>
          </a:p>
          <a:p>
            <a:pPr lvl="2"/>
            <a:r>
              <a:rPr lang="en-US" altLang="zh-CN" dirty="0" smtClean="0"/>
              <a:t>N</a:t>
            </a:r>
          </a:p>
          <a:p>
            <a:pPr lvl="1"/>
            <a:r>
              <a:rPr lang="zh-CN" altLang="en-US" dirty="0" smtClean="0"/>
              <a:t>计算机中的量词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容量：</a:t>
            </a:r>
            <a:r>
              <a:rPr lang="en-US" altLang="zh-CN" dirty="0" smtClean="0"/>
              <a:t>B  bit</a:t>
            </a:r>
          </a:p>
          <a:p>
            <a:pPr lvl="2"/>
            <a:r>
              <a:rPr lang="zh-CN" altLang="en-US" dirty="0" smtClean="0"/>
              <a:t>频率：</a:t>
            </a:r>
            <a:r>
              <a:rPr lang="en-US" altLang="zh-CN" dirty="0" smtClean="0"/>
              <a:t>Hz</a:t>
            </a:r>
          </a:p>
          <a:p>
            <a:pPr lvl="2"/>
            <a:r>
              <a:rPr lang="zh-CN" altLang="en-US" dirty="0" smtClean="0"/>
              <a:t>运行速度：</a:t>
            </a:r>
            <a:r>
              <a:rPr lang="en-US" altLang="zh-CN" dirty="0" smtClean="0"/>
              <a:t>IPS</a:t>
            </a:r>
          </a:p>
          <a:p>
            <a:pPr lvl="2"/>
            <a:r>
              <a:rPr lang="zh-CN" altLang="en-US" dirty="0" smtClean="0"/>
              <a:t>传输速度：</a:t>
            </a:r>
            <a:r>
              <a:rPr lang="en-US" altLang="zh-CN" dirty="0" smtClean="0"/>
              <a:t>Bps</a:t>
            </a:r>
          </a:p>
        </p:txBody>
      </p:sp>
    </p:spTree>
    <p:extLst>
      <p:ext uri="{BB962C8B-B14F-4D97-AF65-F5344CB8AC3E}">
        <p14:creationId xmlns:p14="http://schemas.microsoft.com/office/powerpoint/2010/main" val="400683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 smtClean="0"/>
              <a:t>计算机常见术语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字节、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字、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字长、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BIOS</a:t>
            </a:r>
            <a:r>
              <a:rPr lang="zh-CN" altLang="en-US" dirty="0" smtClean="0"/>
              <a:t>、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RAM</a:t>
            </a:r>
            <a:r>
              <a:rPr lang="zh-CN" altLang="en-US" dirty="0" smtClean="0"/>
              <a:t>、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高速缓存、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CPU</a:t>
            </a:r>
            <a:r>
              <a:rPr lang="zh-CN" altLang="en-US" dirty="0" smtClean="0"/>
              <a:t>、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ROM</a:t>
            </a:r>
            <a:r>
              <a:rPr lang="zh-CN" altLang="en-US" dirty="0" smtClean="0"/>
              <a:t>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62650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操作系统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文件的概念与操作界面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文件的定义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文件名命名规范（字数、哪些字符不可用）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操作界面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文件的排序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文件的分组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显示隐藏文件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显示文件扩展名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9987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zh-CN" altLang="en-US" dirty="0" smtClean="0"/>
              <a:t>文件管理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搜索文件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选择文件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文件复制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文件搬移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文件删除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（回收站）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文件更改属性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创建文件或文件夹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创建快捷方式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99460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4000" b="1" kern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4953" dir="5400000" sy="-100000"/>
                </a:effectLst>
                <a:latin typeface="华文行楷" pitchFamily="2" charset="-122"/>
                <a:ea typeface="华文行楷" pitchFamily="2" charset="-122"/>
                <a:cs typeface="+mj-cs"/>
              </a:rPr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 smtClean="0"/>
              <a:t>系统维护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查看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的硬件配置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硬件配置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体验指数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改变显示模式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屏幕分辨率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屏幕主题、背景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桌面小工具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软件安装与卸载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532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4000" b="1" kern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4953" dir="5400000" sy="-100000"/>
                </a:effectLst>
                <a:latin typeface="华文行楷" pitchFamily="2" charset="-122"/>
                <a:ea typeface="华文行楷" pitchFamily="2" charset="-122"/>
                <a:cs typeface="+mj-cs"/>
              </a:rPr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 smtClean="0"/>
              <a:t>磁盘管理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纠错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碎片整理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清理磁盘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格式化磁盘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文件压缩（</a:t>
            </a:r>
            <a:r>
              <a:rPr lang="en-US" altLang="zh-CN" dirty="0" err="1" smtClean="0"/>
              <a:t>Winrar</a:t>
            </a:r>
            <a:r>
              <a:rPr lang="zh-CN" altLang="en-US" dirty="0" smtClean="0"/>
              <a:t>）的知识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文件压缩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文件解压缩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459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4000" b="1" kern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4953" dir="5400000" sy="-100000"/>
                </a:effectLst>
                <a:latin typeface="华文行楷" pitchFamily="2" charset="-122"/>
                <a:ea typeface="华文行楷" pitchFamily="2" charset="-122"/>
                <a:cs typeface="+mj-cs"/>
              </a:rPr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、计算机安全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计算机风险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计算机风险的类型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网络攻击的类型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计算机病毒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病毒的概念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病毒的类型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防范病毒的措施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44961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串讲：综合复习</a:t>
            </a:r>
            <a:endParaRPr lang="zh-CN" alt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173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 smtClean="0"/>
              <a:t>计算机安全的主流技术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主流技术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数据加密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身份认证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数字签名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报文摘要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常见方法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计算机应用道德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黑客与黑客软件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应用道德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961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4000" b="1" kern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4953" dir="5400000" sy="-100000"/>
                </a:effectLst>
                <a:latin typeface="华文行楷" pitchFamily="2" charset="-122"/>
                <a:ea typeface="华文行楷" pitchFamily="2" charset="-122"/>
                <a:cs typeface="+mj-cs"/>
              </a:rPr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、文字处理技术</a:t>
            </a:r>
            <a:r>
              <a:rPr lang="en-US" altLang="zh-CN" dirty="0" smtClean="0"/>
              <a:t>——Word2010</a:t>
            </a:r>
          </a:p>
          <a:p>
            <a:pPr lvl="1"/>
            <a:r>
              <a:rPr lang="zh-CN" altLang="en-US" dirty="0" smtClean="0"/>
              <a:t>文本编辑技术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插入符号</a:t>
            </a:r>
            <a:endParaRPr lang="en-US" altLang="zh-CN" dirty="0" smtClean="0"/>
          </a:p>
          <a:p>
            <a:pPr lvl="2"/>
            <a:r>
              <a:rPr lang="zh-CN" altLang="en-US" dirty="0"/>
              <a:t>文本</a:t>
            </a:r>
            <a:r>
              <a:rPr lang="zh-CN" altLang="en-US" dirty="0" smtClean="0"/>
              <a:t>块的选定、移动、复制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字符串的查找与替换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格式设计技术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字体、字形、字号、颜色、粗体、下划线等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段落设置（首航缩进、段前段后、行距、对齐方式等）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边框底纹</a:t>
            </a:r>
            <a:endParaRPr lang="en-US" altLang="zh-CN" dirty="0" smtClean="0"/>
          </a:p>
          <a:p>
            <a:pPr lvl="2"/>
            <a:r>
              <a:rPr lang="zh-CN" altLang="en-US" dirty="0"/>
              <a:t>分</a:t>
            </a:r>
            <a:r>
              <a:rPr lang="zh-CN" altLang="en-US" dirty="0" smtClean="0"/>
              <a:t>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格式刷的使用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925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4000" b="1" kern="1200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4953" dir="5400000" sy="-100000"/>
                </a:effectLst>
                <a:latin typeface="华文行楷" pitchFamily="2" charset="-122"/>
                <a:ea typeface="华文行楷" pitchFamily="2" charset="-122"/>
                <a:cs typeface="+mj-cs"/>
              </a:rPr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/>
              <a:t>图</a:t>
            </a:r>
            <a:r>
              <a:rPr lang="zh-CN" altLang="en-US" dirty="0" smtClean="0"/>
              <a:t>文混排技术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插入文本框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插入与设置文本框属性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插入多媒体对象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插入图像、剪贴画、形状、艺术字、</a:t>
            </a:r>
            <a:r>
              <a:rPr lang="en-US" altLang="zh-CN" dirty="0" smtClean="0"/>
              <a:t>SmartArt</a:t>
            </a:r>
          </a:p>
          <a:p>
            <a:pPr lvl="2"/>
            <a:r>
              <a:rPr lang="zh-CN" altLang="en-US" dirty="0" smtClean="0"/>
              <a:t>修改多媒体对象的外观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修改外观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修改位置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6257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三、学习</a:t>
            </a:r>
            <a:r>
              <a:rPr lang="zh-CN" altLang="en-US" dirty="0" smtClean="0"/>
              <a:t>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 smtClean="0"/>
              <a:t>表格</a:t>
            </a:r>
            <a:r>
              <a:rPr lang="zh-CN" altLang="en-US" dirty="0"/>
              <a:t>处理</a:t>
            </a:r>
            <a:endParaRPr lang="en-US" altLang="zh-CN" dirty="0"/>
          </a:p>
          <a:p>
            <a:pPr lvl="2"/>
            <a:r>
              <a:rPr lang="zh-CN" altLang="en-US" dirty="0"/>
              <a:t>插入表格</a:t>
            </a:r>
            <a:endParaRPr lang="en-US" altLang="zh-CN" dirty="0"/>
          </a:p>
          <a:p>
            <a:pPr lvl="2"/>
            <a:r>
              <a:rPr lang="zh-CN" altLang="en-US" dirty="0"/>
              <a:t>设置表格外观</a:t>
            </a:r>
            <a:endParaRPr lang="en-US" altLang="zh-CN" dirty="0"/>
          </a:p>
          <a:p>
            <a:pPr lvl="3"/>
            <a:r>
              <a:rPr lang="zh-CN" altLang="en-US" dirty="0"/>
              <a:t>表格样式、边框与底</a:t>
            </a:r>
            <a:r>
              <a:rPr lang="zh-CN" altLang="en-US" dirty="0" smtClean="0"/>
              <a:t>纹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合并与拆分单元格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插入与删除单元格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改变单元格的行高与列宽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设置文字在单元格中的位置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文字与表格的相互转化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682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smtClean="0"/>
              <a:t>其他知识</a:t>
            </a:r>
            <a:endParaRPr lang="en-US" altLang="zh-CN" smtClean="0"/>
          </a:p>
          <a:p>
            <a:pPr lvl="2"/>
            <a:r>
              <a:rPr lang="zh-CN" altLang="en-US" smtClean="0"/>
              <a:t>页眉与页脚</a:t>
            </a:r>
            <a:endParaRPr lang="en-US" altLang="zh-CN" smtClean="0"/>
          </a:p>
          <a:p>
            <a:pPr lvl="3"/>
            <a:r>
              <a:rPr lang="zh-CN" altLang="en-US" smtClean="0"/>
              <a:t>插入页码</a:t>
            </a:r>
            <a:endParaRPr lang="en-US" altLang="zh-CN" smtClean="0"/>
          </a:p>
          <a:p>
            <a:pPr lvl="2"/>
            <a:r>
              <a:rPr lang="zh-CN" altLang="en-US" smtClean="0"/>
              <a:t>设置页面风格</a:t>
            </a:r>
            <a:endParaRPr lang="en-US" altLang="zh-CN" smtClean="0"/>
          </a:p>
          <a:p>
            <a:pPr lvl="3"/>
            <a:r>
              <a:rPr lang="zh-CN" altLang="en-US" smtClean="0"/>
              <a:t>页面边框、页面背景、页面水印</a:t>
            </a:r>
            <a:endParaRPr lang="en-US" altLang="zh-CN" smtClean="0"/>
          </a:p>
          <a:p>
            <a:pPr lvl="2"/>
            <a:r>
              <a:rPr lang="zh-CN" altLang="en-US" smtClean="0"/>
              <a:t>页边距</a:t>
            </a:r>
            <a:endParaRPr lang="en-US" altLang="zh-CN" smtClean="0"/>
          </a:p>
          <a:p>
            <a:pPr lvl="2"/>
            <a:r>
              <a:rPr lang="zh-CN" altLang="en-US" smtClean="0"/>
              <a:t>纸张大小与方向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912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Excel2010</a:t>
            </a:r>
          </a:p>
          <a:p>
            <a:pPr lvl="1"/>
            <a:r>
              <a:rPr lang="zh-CN" altLang="en-US" dirty="0"/>
              <a:t>设置单元格格式</a:t>
            </a:r>
            <a:endParaRPr lang="en-US" altLang="zh-CN" dirty="0"/>
          </a:p>
          <a:p>
            <a:pPr lvl="2"/>
            <a:r>
              <a:rPr lang="zh-CN" altLang="en-US" dirty="0"/>
              <a:t>字体、数字格式、合并居中、对齐方式等</a:t>
            </a:r>
            <a:endParaRPr lang="en-US" altLang="zh-CN" dirty="0"/>
          </a:p>
          <a:p>
            <a:pPr lvl="2"/>
            <a:r>
              <a:rPr lang="zh-CN" altLang="en-US" dirty="0"/>
              <a:t>条件格式</a:t>
            </a:r>
            <a:endParaRPr lang="en-US" altLang="zh-CN" dirty="0"/>
          </a:p>
          <a:p>
            <a:pPr lvl="2"/>
            <a:r>
              <a:rPr lang="zh-CN" altLang="en-US" dirty="0"/>
              <a:t>边框、底纹</a:t>
            </a:r>
            <a:endParaRPr lang="en-US" altLang="zh-CN" dirty="0"/>
          </a:p>
          <a:p>
            <a:pPr lvl="1"/>
            <a:r>
              <a:rPr lang="zh-CN" altLang="en-US" dirty="0"/>
              <a:t>公式与计算</a:t>
            </a:r>
            <a:endParaRPr lang="en-US" altLang="zh-CN" dirty="0"/>
          </a:p>
          <a:p>
            <a:pPr lvl="2"/>
            <a:r>
              <a:rPr lang="zh-CN" altLang="en-US" dirty="0"/>
              <a:t>输入公式（公式规范化、</a:t>
            </a:r>
            <a:r>
              <a:rPr lang="en-US" altLang="zh-CN" dirty="0"/>
              <a:t>5</a:t>
            </a:r>
            <a:r>
              <a:rPr lang="zh-CN" altLang="en-US" dirty="0"/>
              <a:t>个统计函数的使用）</a:t>
            </a:r>
            <a:endParaRPr lang="en-US" altLang="zh-CN" dirty="0"/>
          </a:p>
          <a:p>
            <a:pPr lvl="2"/>
            <a:r>
              <a:rPr lang="zh-CN" altLang="en-US" dirty="0"/>
              <a:t>填充与</a:t>
            </a:r>
            <a:r>
              <a:rPr lang="zh-CN" altLang="en-US" dirty="0" smtClean="0"/>
              <a:t>复制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581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/>
              <a:t>数据库管理</a:t>
            </a:r>
            <a:endParaRPr lang="en-US" altLang="zh-CN" dirty="0"/>
          </a:p>
          <a:p>
            <a:pPr lvl="2"/>
            <a:r>
              <a:rPr lang="zh-CN" altLang="en-US" dirty="0"/>
              <a:t>排序</a:t>
            </a:r>
            <a:endParaRPr lang="en-US" altLang="zh-CN" dirty="0"/>
          </a:p>
          <a:p>
            <a:pPr lvl="2"/>
            <a:r>
              <a:rPr lang="zh-CN" altLang="en-US" dirty="0"/>
              <a:t>自动筛选</a:t>
            </a:r>
            <a:endParaRPr lang="en-US" altLang="zh-CN" dirty="0"/>
          </a:p>
          <a:p>
            <a:pPr lvl="2"/>
            <a:r>
              <a:rPr lang="zh-CN" altLang="en-US" dirty="0"/>
              <a:t>分类汇总</a:t>
            </a:r>
            <a:endParaRPr lang="en-US" altLang="zh-CN" dirty="0"/>
          </a:p>
          <a:p>
            <a:pPr lvl="1"/>
            <a:r>
              <a:rPr lang="zh-CN" altLang="en-US" dirty="0"/>
              <a:t>制作统计图</a:t>
            </a:r>
            <a:endParaRPr lang="en-US" altLang="zh-CN" dirty="0"/>
          </a:p>
          <a:p>
            <a:pPr lvl="2"/>
            <a:r>
              <a:rPr lang="zh-CN" altLang="en-US" dirty="0"/>
              <a:t>行、列模式</a:t>
            </a:r>
            <a:endParaRPr lang="en-US" altLang="zh-CN" dirty="0"/>
          </a:p>
          <a:p>
            <a:pPr lvl="2"/>
            <a:r>
              <a:rPr lang="zh-CN" altLang="en-US" dirty="0"/>
              <a:t>图例位置</a:t>
            </a:r>
            <a:endParaRPr lang="en-US" altLang="zh-CN" dirty="0"/>
          </a:p>
          <a:p>
            <a:pPr lvl="2"/>
            <a:r>
              <a:rPr lang="zh-CN" altLang="en-US" dirty="0"/>
              <a:t>图表标题</a:t>
            </a:r>
          </a:p>
        </p:txBody>
      </p:sp>
    </p:spTree>
    <p:extLst>
      <p:ext uri="{BB962C8B-B14F-4D97-AF65-F5344CB8AC3E}">
        <p14:creationId xmlns:p14="http://schemas.microsoft.com/office/powerpoint/2010/main" val="53759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PowerPoint2010</a:t>
            </a:r>
          </a:p>
          <a:p>
            <a:pPr lvl="1"/>
            <a:r>
              <a:rPr lang="zh-CN" altLang="en-US" dirty="0"/>
              <a:t>页面外观</a:t>
            </a:r>
            <a:endParaRPr lang="en-US" altLang="zh-CN" dirty="0"/>
          </a:p>
          <a:p>
            <a:pPr lvl="2"/>
            <a:r>
              <a:rPr lang="zh-CN" altLang="en-US" dirty="0"/>
              <a:t>幻灯片的</a:t>
            </a:r>
            <a:r>
              <a:rPr lang="zh-CN" altLang="en-US" dirty="0" smtClean="0"/>
              <a:t>版式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幻灯片主题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设置幻灯片背景</a:t>
            </a:r>
            <a:endParaRPr lang="en-US" altLang="zh-CN" dirty="0"/>
          </a:p>
          <a:p>
            <a:pPr lvl="1"/>
            <a:r>
              <a:rPr lang="zh-CN" altLang="en-US" dirty="0"/>
              <a:t>页面编辑</a:t>
            </a:r>
            <a:endParaRPr lang="en-US" altLang="zh-CN" dirty="0"/>
          </a:p>
          <a:p>
            <a:pPr lvl="2"/>
            <a:r>
              <a:rPr lang="zh-CN" altLang="en-US" dirty="0"/>
              <a:t>插入新幻灯片、文本、图片、艺术字、剪贴画</a:t>
            </a:r>
            <a:endParaRPr lang="en-US" altLang="zh-CN" dirty="0"/>
          </a:p>
          <a:p>
            <a:pPr lvl="2"/>
            <a:r>
              <a:rPr lang="zh-CN" altLang="en-US" dirty="0"/>
              <a:t>插入多媒体材料</a:t>
            </a:r>
            <a:endParaRPr lang="en-US" altLang="zh-CN" dirty="0"/>
          </a:p>
          <a:p>
            <a:pPr lvl="3"/>
            <a:r>
              <a:rPr lang="zh-CN" altLang="en-US" dirty="0"/>
              <a:t>音频视频的插入、设置属性、裁剪</a:t>
            </a:r>
          </a:p>
        </p:txBody>
      </p:sp>
    </p:spTree>
    <p:extLst>
      <p:ext uri="{BB962C8B-B14F-4D97-AF65-F5344CB8AC3E}">
        <p14:creationId xmlns:p14="http://schemas.microsoft.com/office/powerpoint/2010/main" val="327543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/>
              <a:t>页面动画技术</a:t>
            </a:r>
            <a:endParaRPr lang="en-US" altLang="zh-CN" dirty="0"/>
          </a:p>
          <a:p>
            <a:pPr lvl="2"/>
            <a:r>
              <a:rPr lang="zh-CN" altLang="en-US" dirty="0"/>
              <a:t>自定义动画效果</a:t>
            </a:r>
            <a:endParaRPr lang="en-US" altLang="zh-CN" dirty="0"/>
          </a:p>
          <a:p>
            <a:pPr lvl="2"/>
            <a:r>
              <a:rPr lang="zh-CN" altLang="en-US" dirty="0"/>
              <a:t>页面切换技术</a:t>
            </a:r>
            <a:endParaRPr lang="en-US" altLang="zh-CN" dirty="0"/>
          </a:p>
          <a:p>
            <a:pPr lvl="1"/>
            <a:r>
              <a:rPr lang="zh-CN" altLang="en-US" dirty="0"/>
              <a:t>页面跳转技术</a:t>
            </a:r>
            <a:endParaRPr lang="en-US" altLang="zh-CN" dirty="0"/>
          </a:p>
          <a:p>
            <a:pPr lvl="2"/>
            <a:r>
              <a:rPr lang="zh-CN" altLang="en-US" dirty="0"/>
              <a:t>超链接</a:t>
            </a:r>
            <a:endParaRPr lang="en-US" altLang="zh-CN" dirty="0"/>
          </a:p>
          <a:p>
            <a:pPr lvl="2"/>
            <a:r>
              <a:rPr lang="zh-CN" altLang="en-US" dirty="0"/>
              <a:t>动作按钮与动作</a:t>
            </a:r>
            <a:endParaRPr lang="en-US" altLang="zh-CN" dirty="0"/>
          </a:p>
          <a:p>
            <a:pPr lvl="1"/>
            <a:r>
              <a:rPr lang="zh-CN" altLang="en-US" dirty="0"/>
              <a:t>设置放映方式</a:t>
            </a:r>
            <a:endParaRPr lang="en-US" altLang="zh-CN" dirty="0"/>
          </a:p>
          <a:p>
            <a:pPr lvl="2"/>
            <a:r>
              <a:rPr lang="zh-CN" altLang="en-US" dirty="0"/>
              <a:t>各种放映方式</a:t>
            </a:r>
            <a:endParaRPr lang="en-US" altLang="zh-CN" dirty="0"/>
          </a:p>
          <a:p>
            <a:pPr lvl="2"/>
            <a:r>
              <a:rPr lang="zh-CN" altLang="en-US" dirty="0"/>
              <a:t>隐藏幻灯片</a:t>
            </a:r>
          </a:p>
        </p:txBody>
      </p:sp>
    </p:spTree>
    <p:extLst>
      <p:ext uri="{BB962C8B-B14F-4D97-AF65-F5344CB8AC3E}">
        <p14:creationId xmlns:p14="http://schemas.microsoft.com/office/powerpoint/2010/main" val="30645504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mtClean="0"/>
              <a:t>7</a:t>
            </a:r>
            <a:r>
              <a:rPr lang="zh-CN" altLang="en-US" smtClean="0"/>
              <a:t>、</a:t>
            </a:r>
            <a:r>
              <a:rPr lang="zh-CN" altLang="en-US" dirty="0" smtClean="0"/>
              <a:t>计算机网络知识</a:t>
            </a:r>
            <a:endParaRPr lang="en-US" altLang="zh-CN" dirty="0" smtClean="0"/>
          </a:p>
          <a:p>
            <a:pPr lvl="1"/>
            <a:r>
              <a:rPr lang="zh-CN" altLang="en-US" dirty="0"/>
              <a:t>计算机网络基本概念</a:t>
            </a:r>
            <a:endParaRPr lang="en-US" altLang="zh-CN" dirty="0"/>
          </a:p>
          <a:p>
            <a:pPr lvl="2"/>
            <a:r>
              <a:rPr lang="en-US" altLang="zh-CN" dirty="0"/>
              <a:t>TCP/IP</a:t>
            </a:r>
            <a:r>
              <a:rPr lang="zh-CN" altLang="en-US" dirty="0" smtClean="0"/>
              <a:t>协议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IP</a:t>
            </a:r>
            <a:r>
              <a:rPr lang="zh-CN" altLang="en-US" dirty="0" smtClean="0"/>
              <a:t>地址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域名</a:t>
            </a:r>
            <a:r>
              <a:rPr lang="zh-CN" altLang="en-US" dirty="0"/>
              <a:t>系统</a:t>
            </a:r>
            <a:endParaRPr lang="en-US" altLang="zh-CN" dirty="0"/>
          </a:p>
          <a:p>
            <a:pPr lvl="2"/>
            <a:r>
              <a:rPr lang="zh-CN" altLang="en-US" dirty="0"/>
              <a:t>因特网接入</a:t>
            </a:r>
            <a:r>
              <a:rPr lang="zh-CN" altLang="en-US" dirty="0" smtClean="0"/>
              <a:t>技术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LAN</a:t>
            </a:r>
            <a:r>
              <a:rPr lang="zh-CN" altLang="en-US" dirty="0" smtClean="0"/>
              <a:t>方式</a:t>
            </a:r>
            <a:endParaRPr lang="en-US" altLang="zh-CN" dirty="0" smtClean="0"/>
          </a:p>
          <a:p>
            <a:pPr lvl="3"/>
            <a:r>
              <a:rPr lang="en-US" altLang="zh-CN" dirty="0" err="1" smtClean="0"/>
              <a:t>PPPoE</a:t>
            </a:r>
            <a:r>
              <a:rPr lang="zh-CN" altLang="en-US" dirty="0" smtClean="0"/>
              <a:t>方式</a:t>
            </a:r>
            <a:endParaRPr lang="en-US" altLang="zh-CN" dirty="0"/>
          </a:p>
          <a:p>
            <a:pPr lvl="1"/>
            <a:r>
              <a:rPr lang="zh-CN" altLang="en-US" dirty="0"/>
              <a:t>因特网接入的测量</a:t>
            </a:r>
            <a:endParaRPr lang="en-US" altLang="zh-CN" dirty="0"/>
          </a:p>
          <a:p>
            <a:pPr lvl="2"/>
            <a:r>
              <a:rPr lang="en-US" altLang="zh-CN" dirty="0"/>
              <a:t>IP</a:t>
            </a:r>
            <a:r>
              <a:rPr lang="zh-CN" altLang="en-US" dirty="0"/>
              <a:t>地址测量、连通性</a:t>
            </a:r>
            <a:r>
              <a:rPr lang="zh-CN" altLang="en-US" dirty="0" smtClean="0"/>
              <a:t>测量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437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409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一、对综合评定的说明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期末综合评定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综合评价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总评成绩由“平时成绩</a:t>
            </a:r>
            <a:r>
              <a:rPr lang="en-US" altLang="zh-CN" dirty="0" smtClean="0"/>
              <a:t>+</a:t>
            </a:r>
            <a:r>
              <a:rPr lang="zh-CN" altLang="en-US" dirty="0" smtClean="0"/>
              <a:t>期末考试成绩”组合而成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平时成绩占</a:t>
            </a:r>
            <a:r>
              <a:rPr lang="en-US" altLang="zh-CN" dirty="0" smtClean="0"/>
              <a:t>30%</a:t>
            </a:r>
            <a:r>
              <a:rPr lang="zh-CN" altLang="en-US" dirty="0" smtClean="0"/>
              <a:t>，期末考核成绩占</a:t>
            </a:r>
            <a:r>
              <a:rPr lang="en-US" altLang="zh-CN" dirty="0" smtClean="0"/>
              <a:t>70%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期末考试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期末由学校统一组织期末考试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期末考试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笔答方式、开卷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平时成绩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完成</a:t>
            </a:r>
            <a:r>
              <a:rPr lang="en-US" altLang="zh-CN" dirty="0" smtClean="0"/>
              <a:t>5-6</a:t>
            </a:r>
            <a:r>
              <a:rPr lang="zh-CN" altLang="en-US" dirty="0" smtClean="0"/>
              <a:t>个综合性作业，每个作业</a:t>
            </a:r>
            <a:r>
              <a:rPr lang="en-US" altLang="zh-CN" dirty="0" smtClean="0"/>
              <a:t>5-6</a:t>
            </a:r>
            <a:r>
              <a:rPr lang="zh-CN" altLang="en-US" dirty="0" smtClean="0"/>
              <a:t>分，总计</a:t>
            </a:r>
            <a:r>
              <a:rPr lang="en-US" altLang="zh-CN" dirty="0" smtClean="0"/>
              <a:t>30</a:t>
            </a:r>
            <a:r>
              <a:rPr lang="zh-CN" altLang="en-US" dirty="0" smtClean="0"/>
              <a:t>分。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4882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dirty="0"/>
              <a:t>因特网接入的测量</a:t>
            </a:r>
            <a:endParaRPr lang="en-US" altLang="zh-CN" dirty="0"/>
          </a:p>
          <a:p>
            <a:pPr lvl="2"/>
            <a:r>
              <a:rPr lang="zh-CN" altLang="en-US" dirty="0" smtClean="0"/>
              <a:t>配置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IP</a:t>
            </a:r>
            <a:r>
              <a:rPr lang="zh-CN" altLang="en-US" dirty="0"/>
              <a:t>地址</a:t>
            </a:r>
            <a:r>
              <a:rPr lang="zh-CN" altLang="en-US" dirty="0" smtClean="0"/>
              <a:t>测量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连通性测量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35776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altLang="zh-CN" smtClean="0"/>
              <a:t>IE</a:t>
            </a:r>
            <a:r>
              <a:rPr lang="zh-CN" altLang="en-US" smtClean="0"/>
              <a:t>的应用</a:t>
            </a:r>
            <a:endParaRPr lang="en-US" altLang="zh-CN" smtClean="0"/>
          </a:p>
          <a:p>
            <a:pPr lvl="2"/>
            <a:r>
              <a:rPr lang="zh-CN" altLang="en-US" smtClean="0"/>
              <a:t>登录指定</a:t>
            </a:r>
            <a:r>
              <a:rPr lang="en-US" altLang="zh-CN" smtClean="0"/>
              <a:t>URL</a:t>
            </a:r>
            <a:r>
              <a:rPr lang="zh-CN" altLang="en-US" smtClean="0"/>
              <a:t>的网站</a:t>
            </a:r>
            <a:endParaRPr lang="en-US" altLang="zh-CN" smtClean="0"/>
          </a:p>
          <a:p>
            <a:pPr lvl="2"/>
            <a:r>
              <a:rPr lang="zh-CN" altLang="en-US" smtClean="0"/>
              <a:t>以各种方式保存网页</a:t>
            </a:r>
            <a:endParaRPr lang="en-US" altLang="zh-CN" smtClean="0"/>
          </a:p>
          <a:p>
            <a:pPr lvl="2"/>
            <a:r>
              <a:rPr lang="zh-CN" altLang="en-US" smtClean="0"/>
              <a:t>把图片或文本粘贴到当前文档</a:t>
            </a:r>
            <a:endParaRPr lang="en-US" altLang="zh-CN" smtClean="0"/>
          </a:p>
          <a:p>
            <a:pPr lvl="1"/>
            <a:r>
              <a:rPr lang="en-US" altLang="zh-CN" smtClean="0"/>
              <a:t>IE</a:t>
            </a:r>
            <a:r>
              <a:rPr lang="zh-CN" altLang="en-US" smtClean="0"/>
              <a:t>的配置</a:t>
            </a:r>
            <a:endParaRPr lang="en-US" altLang="zh-CN" smtClean="0"/>
          </a:p>
          <a:p>
            <a:pPr lvl="2"/>
            <a:r>
              <a:rPr lang="zh-CN" altLang="en-US" smtClean="0"/>
              <a:t>设置主页、设置临时文件夹大小</a:t>
            </a:r>
            <a:endParaRPr lang="en-US" altLang="zh-CN" smtClean="0"/>
          </a:p>
          <a:p>
            <a:pPr lvl="2"/>
            <a:r>
              <a:rPr lang="zh-CN" altLang="en-US" smtClean="0"/>
              <a:t>清除临时文件、历史记录</a:t>
            </a:r>
            <a:endParaRPr lang="en-US" altLang="zh-CN" smtClean="0"/>
          </a:p>
          <a:p>
            <a:pPr lvl="2"/>
            <a:r>
              <a:rPr lang="zh-CN" altLang="en-US" smtClean="0"/>
              <a:t>对不同类别的网站设置安全性</a:t>
            </a:r>
            <a:endParaRPr lang="en-US" altLang="zh-CN" smtClean="0"/>
          </a:p>
          <a:p>
            <a:pPr lvl="2"/>
            <a:r>
              <a:rPr lang="zh-CN" altLang="en-US" smtClean="0"/>
              <a:t>停用图片和动画效果</a:t>
            </a:r>
            <a:endParaRPr lang="en-US" altLang="zh-CN" smtClean="0"/>
          </a:p>
          <a:p>
            <a:pPr lvl="1"/>
            <a:r>
              <a:rPr lang="en-US" altLang="zh-CN" smtClean="0"/>
              <a:t>Webmail</a:t>
            </a:r>
            <a:r>
              <a:rPr lang="zh-CN" altLang="en-US" smtClean="0"/>
              <a:t>技术</a:t>
            </a:r>
            <a:endParaRPr lang="en-US" altLang="zh-CN" smtClean="0"/>
          </a:p>
          <a:p>
            <a:pPr lvl="2"/>
            <a:r>
              <a:rPr lang="zh-CN" altLang="en-US" smtClean="0"/>
              <a:t>申请免费邮箱</a:t>
            </a:r>
            <a:endParaRPr lang="en-US" altLang="zh-CN" smtClean="0"/>
          </a:p>
          <a:p>
            <a:pPr lvl="2"/>
            <a:r>
              <a:rPr lang="zh-CN" altLang="en-US" smtClean="0"/>
              <a:t>利用邮箱发送邮件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70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r>
              <a:rPr lang="zh-CN" altLang="en-US" dirty="0" smtClean="0"/>
              <a:t>、多媒体技术</a:t>
            </a:r>
            <a:endParaRPr lang="en-US" altLang="zh-CN" dirty="0" smtClean="0"/>
          </a:p>
          <a:p>
            <a:pPr lvl="1"/>
            <a:r>
              <a:rPr lang="zh-CN" altLang="en-US" dirty="0"/>
              <a:t>多媒体的概念</a:t>
            </a:r>
            <a:endParaRPr lang="en-US" altLang="zh-CN" dirty="0"/>
          </a:p>
          <a:p>
            <a:pPr lvl="1"/>
            <a:r>
              <a:rPr lang="zh-CN" altLang="en-US" dirty="0"/>
              <a:t>多媒体材料的类型</a:t>
            </a:r>
            <a:endParaRPr lang="en-US" altLang="zh-CN" dirty="0"/>
          </a:p>
          <a:p>
            <a:pPr lvl="1"/>
            <a:r>
              <a:rPr lang="zh-CN" altLang="en-US" dirty="0"/>
              <a:t>图像文件格式及其处理软件</a:t>
            </a:r>
            <a:endParaRPr lang="en-US" altLang="zh-CN" dirty="0"/>
          </a:p>
          <a:p>
            <a:pPr lvl="1"/>
            <a:r>
              <a:rPr lang="zh-CN" altLang="en-US" dirty="0"/>
              <a:t>音频文件格式及其处理软件</a:t>
            </a:r>
            <a:endParaRPr lang="en-US" altLang="zh-CN" dirty="0"/>
          </a:p>
          <a:p>
            <a:pPr lvl="1"/>
            <a:r>
              <a:rPr lang="zh-CN" altLang="en-US" dirty="0"/>
              <a:t>视频文件格式及其处理软件</a:t>
            </a:r>
          </a:p>
        </p:txBody>
      </p:sp>
    </p:spTree>
    <p:extLst>
      <p:ext uri="{BB962C8B-B14F-4D97-AF65-F5344CB8AC3E}">
        <p14:creationId xmlns:p14="http://schemas.microsoft.com/office/powerpoint/2010/main" val="131353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四、学习方法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精确掌握基本概念、基本方法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多次观看教学视频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认真阅读教材，准确理解概念、方法</a:t>
            </a:r>
            <a:endParaRPr lang="en-US" altLang="zh-CN" dirty="0" smtClean="0"/>
          </a:p>
          <a:p>
            <a:r>
              <a:rPr lang="zh-CN" altLang="en-US" dirty="0" smtClean="0"/>
              <a:t>加强实践，熟能生巧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充分利用本课程提供的素材、微视频，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一边观看微视频，一边在计算机上操作。</a:t>
            </a:r>
            <a:endParaRPr lang="en-US" altLang="zh-CN" dirty="0" smtClean="0"/>
          </a:p>
          <a:p>
            <a:r>
              <a:rPr lang="zh-CN" altLang="en-US" dirty="0" smtClean="0"/>
              <a:t>注意不要遗漏关键知识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观察我们对知识点的列表。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6520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五、样题与试卷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1512168"/>
          </a:xfrm>
        </p:spPr>
        <p:txBody>
          <a:bodyPr/>
          <a:lstStyle/>
          <a:p>
            <a:pPr algn="ctr"/>
            <a:r>
              <a:rPr lang="zh-CN" altLang="en-US" dirty="0" smtClean="0"/>
              <a:t>具体请见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文档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913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772400" cy="136207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72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感谢大家聆听！</a:t>
            </a:r>
            <a:endParaRPr lang="zh-CN" altLang="en-US" sz="72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>
          <a:xfrm>
            <a:off x="1043608" y="3861048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华文行楷" pitchFamily="2" charset="-122"/>
                <a:ea typeface="华文行楷" pitchFamily="2" charset="-122"/>
              </a:rPr>
              <a:t>同学们，再见！</a:t>
            </a:r>
            <a:endParaRPr lang="zh-CN" alt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4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688" cy="641349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zh-CN" altLang="en-US" dirty="0" smtClean="0"/>
              <a:t>二、关于期末考试</a:t>
            </a:r>
            <a:endParaRPr lang="zh-CN" altLang="en-US" dirty="0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827587" y="1844824"/>
            <a:ext cx="7705725" cy="413348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(1)</a:t>
            </a:r>
            <a:r>
              <a:rPr lang="zh-CN" altLang="en-US" dirty="0" smtClean="0"/>
              <a:t>对期末考试的说明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考试形式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开卷考试、笔答为主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题型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单选题：</a:t>
            </a:r>
            <a:r>
              <a:rPr lang="en-US" altLang="zh-CN" dirty="0" smtClean="0"/>
              <a:t>20</a:t>
            </a:r>
            <a:r>
              <a:rPr lang="zh-CN" altLang="en-US" dirty="0" smtClean="0"/>
              <a:t>分（每题</a:t>
            </a:r>
            <a:r>
              <a:rPr lang="en-US" altLang="zh-CN" dirty="0" smtClean="0"/>
              <a:t>1</a:t>
            </a:r>
            <a:r>
              <a:rPr lang="zh-CN" altLang="en-US" dirty="0" smtClean="0"/>
              <a:t>分）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操作题：</a:t>
            </a:r>
            <a:r>
              <a:rPr lang="en-US" altLang="zh-CN" dirty="0" smtClean="0"/>
              <a:t>80</a:t>
            </a:r>
            <a:r>
              <a:rPr lang="zh-CN" altLang="en-US" dirty="0" smtClean="0"/>
              <a:t>分（共</a:t>
            </a:r>
            <a:r>
              <a:rPr lang="en-US" altLang="zh-CN" dirty="0" smtClean="0"/>
              <a:t>8</a:t>
            </a:r>
            <a:r>
              <a:rPr lang="zh-CN" altLang="en-US" dirty="0" smtClean="0"/>
              <a:t>题，每题</a:t>
            </a:r>
            <a:r>
              <a:rPr lang="en-US" altLang="zh-CN" dirty="0" smtClean="0"/>
              <a:t>10</a:t>
            </a:r>
            <a:r>
              <a:rPr lang="zh-CN" altLang="en-US" dirty="0" smtClean="0"/>
              <a:t>分）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以补充操作步骤的形式出现</a:t>
            </a:r>
            <a:endParaRPr lang="en-US" altLang="zh-CN" dirty="0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42437A8B-CF45-4F6B-B0CF-8B1057108080}" type="slidenum">
              <a:rPr lang="en-US" altLang="zh-CN" smtClean="0">
                <a:solidFill>
                  <a:srgbClr val="FEFEFE"/>
                </a:solidFill>
              </a:rPr>
              <a:pPr eaLnBrk="1" hangingPunct="1"/>
              <a:t>4</a:t>
            </a:fld>
            <a:endParaRPr lang="en-US" altLang="zh-CN" smtClean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7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二、关于期末考试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(2)</a:t>
            </a:r>
            <a:r>
              <a:rPr lang="zh-CN" altLang="en-US" dirty="0" smtClean="0"/>
              <a:t>期末考试题型</a:t>
            </a:r>
            <a:endParaRPr lang="en-US" altLang="zh-CN" dirty="0" smtClean="0"/>
          </a:p>
          <a:p>
            <a:pPr lvl="1"/>
            <a:r>
              <a:rPr lang="zh-CN" altLang="en-US" dirty="0"/>
              <a:t>单</a:t>
            </a:r>
            <a:r>
              <a:rPr lang="zh-CN" altLang="en-US" dirty="0" smtClean="0"/>
              <a:t>选题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数量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20</a:t>
            </a:r>
            <a:r>
              <a:rPr lang="zh-CN" altLang="en-US" dirty="0" smtClean="0"/>
              <a:t>题，每题</a:t>
            </a:r>
            <a:r>
              <a:rPr lang="en-US" altLang="zh-CN" dirty="0" smtClean="0"/>
              <a:t>1</a:t>
            </a:r>
            <a:r>
              <a:rPr lang="zh-CN" altLang="en-US" dirty="0" smtClean="0"/>
              <a:t>分。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试题分布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计算机常识</a:t>
            </a:r>
            <a:r>
              <a:rPr lang="en-US" altLang="zh-CN" dirty="0" smtClean="0"/>
              <a:t>10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操作系统</a:t>
            </a:r>
            <a:r>
              <a:rPr lang="en-US" altLang="zh-CN" dirty="0" smtClean="0"/>
              <a:t>Win7</a:t>
            </a:r>
            <a:r>
              <a:rPr lang="zh-CN" altLang="en-US" dirty="0" smtClean="0"/>
              <a:t>有</a:t>
            </a:r>
            <a:r>
              <a:rPr lang="en-US" altLang="zh-CN" dirty="0" smtClean="0"/>
              <a:t>1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zh-CN" altLang="en-US" dirty="0"/>
              <a:t>计算机安全</a:t>
            </a:r>
            <a:r>
              <a:rPr lang="zh-CN" altLang="en-US" dirty="0" smtClean="0"/>
              <a:t>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题</a:t>
            </a:r>
            <a:r>
              <a:rPr lang="zh-CN" altLang="en-US" dirty="0"/>
              <a:t>；</a:t>
            </a:r>
            <a:endParaRPr lang="en-US" altLang="zh-CN" dirty="0"/>
          </a:p>
          <a:p>
            <a:pPr lvl="3"/>
            <a:r>
              <a:rPr lang="en-US" altLang="zh-CN" dirty="0" smtClean="0"/>
              <a:t>Word2010</a:t>
            </a:r>
            <a:r>
              <a:rPr lang="zh-CN" altLang="en-US" dirty="0" smtClean="0"/>
              <a:t>有</a:t>
            </a:r>
            <a:r>
              <a:rPr lang="en-US" altLang="zh-CN" dirty="0" smtClean="0"/>
              <a:t>1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PPT2010</a:t>
            </a:r>
            <a:r>
              <a:rPr lang="zh-CN" altLang="en-US" dirty="0" smtClean="0"/>
              <a:t>有</a:t>
            </a:r>
            <a:r>
              <a:rPr lang="en-US" altLang="zh-CN" dirty="0" smtClean="0"/>
              <a:t>1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Excel2010</a:t>
            </a:r>
            <a:r>
              <a:rPr lang="zh-CN" altLang="en-US" dirty="0" smtClean="0"/>
              <a:t>有</a:t>
            </a:r>
            <a:r>
              <a:rPr lang="en-US" altLang="zh-CN" dirty="0" smtClean="0"/>
              <a:t>1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计算机网络知识</a:t>
            </a:r>
            <a:r>
              <a:rPr lang="en-US" altLang="zh-CN" dirty="0" smtClean="0"/>
              <a:t>2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多媒体技术有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题。</a:t>
            </a:r>
            <a:endParaRPr lang="en-US" altLang="zh-CN" dirty="0" smtClean="0"/>
          </a:p>
          <a:p>
            <a:pPr lvl="2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179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二、关于期末考试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sz="2400" dirty="0" smtClean="0"/>
              <a:t>操作题</a:t>
            </a:r>
            <a:endParaRPr lang="en-US" altLang="zh-CN" sz="2400" dirty="0" smtClean="0"/>
          </a:p>
          <a:p>
            <a:pPr lvl="2"/>
            <a:r>
              <a:rPr lang="zh-CN" altLang="en-US" sz="2000" dirty="0" smtClean="0"/>
              <a:t>数量</a:t>
            </a:r>
            <a:endParaRPr lang="en-US" altLang="zh-CN" sz="2000" dirty="0" smtClean="0"/>
          </a:p>
          <a:p>
            <a:pPr lvl="3"/>
            <a:r>
              <a:rPr lang="zh-CN" altLang="en-US" sz="1800" dirty="0" smtClean="0"/>
              <a:t>共</a:t>
            </a:r>
            <a:r>
              <a:rPr lang="en-US" altLang="zh-CN" sz="1800" dirty="0" smtClean="0"/>
              <a:t>8</a:t>
            </a:r>
            <a:r>
              <a:rPr lang="zh-CN" altLang="en-US" sz="1800" dirty="0" smtClean="0"/>
              <a:t>题，每题</a:t>
            </a:r>
            <a:r>
              <a:rPr lang="en-US" altLang="zh-CN" sz="1800" dirty="0" smtClean="0"/>
              <a:t>10</a:t>
            </a:r>
            <a:r>
              <a:rPr lang="zh-CN" altLang="en-US" sz="1800" dirty="0" smtClean="0"/>
              <a:t>分</a:t>
            </a:r>
            <a:endParaRPr lang="en-US" altLang="zh-CN" sz="1800" dirty="0" smtClean="0"/>
          </a:p>
          <a:p>
            <a:pPr lvl="2"/>
            <a:r>
              <a:rPr lang="zh-CN" altLang="en-US" sz="2000" dirty="0" smtClean="0"/>
              <a:t>分布情况</a:t>
            </a:r>
            <a:endParaRPr lang="en-US" altLang="zh-CN" sz="2000" dirty="0" smtClean="0"/>
          </a:p>
          <a:p>
            <a:pPr lvl="3"/>
            <a:r>
              <a:rPr lang="en-US" altLang="zh-CN" sz="1800" dirty="0" smtClean="0"/>
              <a:t>Win7</a:t>
            </a:r>
            <a:r>
              <a:rPr lang="zh-CN" altLang="en-US" sz="1800" dirty="0" smtClean="0"/>
              <a:t>应用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题</a:t>
            </a:r>
            <a:endParaRPr lang="en-US" altLang="zh-CN" sz="1800" dirty="0" smtClean="0"/>
          </a:p>
          <a:p>
            <a:pPr lvl="4"/>
            <a:r>
              <a:rPr lang="zh-CN" altLang="en-US" sz="1800" dirty="0" smtClean="0"/>
              <a:t>文件管理</a:t>
            </a:r>
            <a:r>
              <a:rPr lang="en-US" altLang="zh-CN" sz="1800" dirty="0" smtClean="0"/>
              <a:t>1</a:t>
            </a:r>
            <a:r>
              <a:rPr lang="zh-CN" altLang="en-US" sz="1800" dirty="0"/>
              <a:t>题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pPr lvl="4"/>
            <a:r>
              <a:rPr lang="en-US" altLang="zh-CN" sz="1800" dirty="0" smtClean="0"/>
              <a:t>Windows</a:t>
            </a:r>
            <a:r>
              <a:rPr lang="zh-CN" altLang="en-US" sz="1800" dirty="0" smtClean="0"/>
              <a:t>系统配置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题</a:t>
            </a:r>
            <a:endParaRPr lang="zh-CN" altLang="en-US" sz="1800" dirty="0"/>
          </a:p>
          <a:p>
            <a:pPr lvl="3"/>
            <a:r>
              <a:rPr lang="en-US" altLang="zh-CN" sz="1800" dirty="0" smtClean="0"/>
              <a:t>Word2010</a:t>
            </a:r>
            <a:r>
              <a:rPr lang="zh-CN" altLang="en-US" sz="1800" dirty="0" smtClean="0"/>
              <a:t>应用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题</a:t>
            </a:r>
            <a:endParaRPr lang="en-US" altLang="zh-CN" sz="1800" dirty="0" smtClean="0"/>
          </a:p>
          <a:p>
            <a:pPr lvl="3"/>
            <a:r>
              <a:rPr lang="en-US" altLang="zh-CN" sz="1800" dirty="0" smtClean="0"/>
              <a:t>PPT2010</a:t>
            </a:r>
            <a:r>
              <a:rPr lang="zh-CN" altLang="en-US" sz="1800" dirty="0" smtClean="0"/>
              <a:t>应用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题</a:t>
            </a:r>
            <a:endParaRPr lang="en-US" altLang="zh-CN" sz="1800" dirty="0" smtClean="0"/>
          </a:p>
          <a:p>
            <a:pPr lvl="3"/>
            <a:r>
              <a:rPr lang="en-US" altLang="zh-CN" sz="1800" dirty="0" smtClean="0"/>
              <a:t>Excel2010</a:t>
            </a:r>
            <a:r>
              <a:rPr lang="zh-CN" altLang="en-US" sz="1800" dirty="0" smtClean="0"/>
              <a:t>应用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题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网络配置与测试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题</a:t>
            </a:r>
            <a:endParaRPr lang="en-US" altLang="zh-CN" sz="1800" dirty="0" smtClean="0"/>
          </a:p>
          <a:p>
            <a:pPr lvl="3"/>
            <a:r>
              <a:rPr lang="en-US" altLang="zh-CN" sz="1800" dirty="0" smtClean="0"/>
              <a:t>IE</a:t>
            </a:r>
            <a:r>
              <a:rPr lang="zh-CN" altLang="en-US" sz="1800" dirty="0" smtClean="0"/>
              <a:t>应用</a:t>
            </a:r>
            <a:r>
              <a:rPr lang="en-US" altLang="zh-CN" sz="1800" dirty="0" smtClean="0"/>
              <a:t>2</a:t>
            </a:r>
            <a:r>
              <a:rPr lang="zh-CN" altLang="en-US" sz="1800" dirty="0" smtClean="0"/>
              <a:t>题</a:t>
            </a:r>
            <a:r>
              <a:rPr lang="en-US" altLang="zh-CN" sz="1800" dirty="0" smtClean="0"/>
              <a:t>(</a:t>
            </a:r>
            <a:r>
              <a:rPr lang="zh-CN" altLang="en-US" sz="1800" dirty="0" smtClean="0"/>
              <a:t>文件下载、</a:t>
            </a:r>
            <a:r>
              <a:rPr lang="en-US" altLang="zh-CN" sz="1800" dirty="0" smtClean="0"/>
              <a:t>IE</a:t>
            </a:r>
            <a:r>
              <a:rPr lang="zh-CN" altLang="en-US" sz="1800" dirty="0" smtClean="0"/>
              <a:t>配置</a:t>
            </a:r>
            <a:r>
              <a:rPr lang="en-US" altLang="zh-CN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74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二、关于期末考试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期末试卷考核模式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目前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开卷，笔试；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对于单选题，采取</a:t>
            </a:r>
            <a:r>
              <a:rPr lang="en-US" altLang="zh-CN" dirty="0" smtClean="0"/>
              <a:t>4</a:t>
            </a:r>
            <a:r>
              <a:rPr lang="zh-CN" altLang="en-US" dirty="0" smtClean="0"/>
              <a:t>选</a:t>
            </a:r>
            <a:r>
              <a:rPr lang="en-US" altLang="zh-CN" dirty="0" smtClean="0"/>
              <a:t>1</a:t>
            </a:r>
            <a:r>
              <a:rPr lang="zh-CN" altLang="en-US" dirty="0" smtClean="0"/>
              <a:t>的方式；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对于操作题，教师给出答案框架。学生针对教师给出的框架，以“填空”的方式补充、完善。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未来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争取不久的将来，过渡到无纸化考试</a:t>
            </a:r>
            <a:endParaRPr lang="en-US" altLang="zh-CN" dirty="0" smtClean="0"/>
          </a:p>
          <a:p>
            <a:pPr lvl="2"/>
            <a:r>
              <a:rPr lang="zh-CN" altLang="en-US" dirty="0"/>
              <a:t>无纸</a:t>
            </a:r>
            <a:r>
              <a:rPr lang="zh-CN" altLang="en-US" dirty="0" smtClean="0"/>
              <a:t>化考试的题型不会变化，但考核范围可能会根据考试系统的性能做简单的调整。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38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、计算机基础知识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基本概念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计算机起源</a:t>
            </a:r>
            <a:endParaRPr lang="en-US" altLang="zh-CN" dirty="0" smtClean="0"/>
          </a:p>
          <a:p>
            <a:pPr lvl="3"/>
            <a:r>
              <a:rPr lang="zh-CN" altLang="en-US" dirty="0"/>
              <a:t>第一</a:t>
            </a:r>
            <a:r>
              <a:rPr lang="zh-CN" altLang="en-US" dirty="0" smtClean="0"/>
              <a:t>台计算机、四代计算机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计算机的用途与特点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计算机中的信息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计算机中用二进制数</a:t>
            </a:r>
            <a:endParaRPr lang="en-US" altLang="zh-CN" dirty="0" smtClean="0"/>
          </a:p>
          <a:p>
            <a:pPr lvl="3"/>
            <a:r>
              <a:rPr lang="zh-CN" altLang="en-US" dirty="0"/>
              <a:t>原因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二进制数与其他数值的转化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5465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三、学习重点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zh-CN" altLang="en-US" dirty="0" smtClean="0"/>
              <a:t>计算机中信息的表示方式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整数的表示方式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英文字符的表示方式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存储、传输：</a:t>
            </a:r>
            <a:r>
              <a:rPr lang="en-US" altLang="zh-CN" dirty="0" smtClean="0"/>
              <a:t>ASCII</a:t>
            </a:r>
            <a:r>
              <a:rPr lang="zh-CN" altLang="en-US" dirty="0" smtClean="0"/>
              <a:t>码：</a:t>
            </a:r>
            <a:r>
              <a:rPr lang="en-US" altLang="zh-CN" dirty="0" smtClean="0"/>
              <a:t>7</a:t>
            </a:r>
            <a:r>
              <a:rPr lang="zh-CN" altLang="en-US" dirty="0" smtClean="0"/>
              <a:t>位</a:t>
            </a:r>
            <a:r>
              <a:rPr lang="en-US" altLang="zh-CN" dirty="0" smtClean="0"/>
              <a:t>2</a:t>
            </a:r>
            <a:r>
              <a:rPr lang="zh-CN" altLang="en-US" dirty="0"/>
              <a:t>进</a:t>
            </a:r>
            <a:r>
              <a:rPr lang="zh-CN" altLang="en-US" dirty="0" smtClean="0"/>
              <a:t>制，占用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个字节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显示、打印：点阵码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汉字的编码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存储、传输：内码：</a:t>
            </a:r>
            <a:r>
              <a:rPr lang="en-US" altLang="zh-CN" dirty="0" smtClean="0"/>
              <a:t>16</a:t>
            </a:r>
            <a:r>
              <a:rPr lang="zh-CN" altLang="en-US" dirty="0" smtClean="0"/>
              <a:t>位二进制，占用</a:t>
            </a:r>
            <a:r>
              <a:rPr lang="en-US" altLang="zh-CN" dirty="0" smtClean="0"/>
              <a:t>2</a:t>
            </a:r>
            <a:r>
              <a:rPr lang="zh-CN" altLang="en-US" dirty="0" smtClean="0"/>
              <a:t>字节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显示、打印：字模、字库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计算机中图像的表示方式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位图图像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分辨率、颜色深度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5969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1367</Words>
  <Application>Microsoft Office PowerPoint</Application>
  <PresentationFormat>全屏显示(4:3)</PresentationFormat>
  <Paragraphs>316</Paragraphs>
  <Slides>35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主题​​</vt:lpstr>
      <vt:lpstr>PowerPoint 演示文稿</vt:lpstr>
      <vt:lpstr>串讲：综合复习</vt:lpstr>
      <vt:lpstr>一、对综合评定的说明</vt:lpstr>
      <vt:lpstr>二、关于期末考试</vt:lpstr>
      <vt:lpstr>二、关于期末考试</vt:lpstr>
      <vt:lpstr>二、关于期末考试</vt:lpstr>
      <vt:lpstr>二、关于期末考试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三、学习重点</vt:lpstr>
      <vt:lpstr>四、学习方法</vt:lpstr>
      <vt:lpstr>五、样题与试卷</vt:lpstr>
      <vt:lpstr>感谢大家聆听！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Xiongyu</dc:creator>
  <cp:lastModifiedBy>maxl</cp:lastModifiedBy>
  <cp:revision>23</cp:revision>
  <dcterms:created xsi:type="dcterms:W3CDTF">2013-12-18T08:31:28Z</dcterms:created>
  <dcterms:modified xsi:type="dcterms:W3CDTF">2014-01-01T12:14:58Z</dcterms:modified>
</cp:coreProperties>
</file>